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31" r:id="rId3"/>
    <p:sldId id="316" r:id="rId4"/>
    <p:sldId id="317" r:id="rId5"/>
    <p:sldId id="314" r:id="rId6"/>
    <p:sldId id="312" r:id="rId7"/>
    <p:sldId id="302" r:id="rId8"/>
    <p:sldId id="301" r:id="rId9"/>
    <p:sldId id="308" r:id="rId10"/>
    <p:sldId id="259" r:id="rId11"/>
    <p:sldId id="273" r:id="rId12"/>
    <p:sldId id="280" r:id="rId13"/>
    <p:sldId id="313" r:id="rId14"/>
    <p:sldId id="270" r:id="rId15"/>
    <p:sldId id="332" r:id="rId16"/>
    <p:sldId id="271" r:id="rId17"/>
    <p:sldId id="310" r:id="rId18"/>
    <p:sldId id="272" r:id="rId19"/>
    <p:sldId id="334" r:id="rId20"/>
    <p:sldId id="333" r:id="rId21"/>
    <p:sldId id="321" r:id="rId22"/>
    <p:sldId id="323" r:id="rId23"/>
    <p:sldId id="260" r:id="rId24"/>
    <p:sldId id="290" r:id="rId25"/>
    <p:sldId id="319" r:id="rId26"/>
    <p:sldId id="291" r:id="rId27"/>
    <p:sldId id="278" r:id="rId28"/>
    <p:sldId id="327" r:id="rId29"/>
    <p:sldId id="309" r:id="rId30"/>
    <p:sldId id="276" r:id="rId31"/>
    <p:sldId id="293" r:id="rId32"/>
    <p:sldId id="322" r:id="rId33"/>
    <p:sldId id="328" r:id="rId34"/>
    <p:sldId id="329" r:id="rId35"/>
    <p:sldId id="330" r:id="rId36"/>
    <p:sldId id="320" r:id="rId37"/>
    <p:sldId id="318"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03" autoAdjust="0"/>
    <p:restoredTop sz="95504" autoAdjust="0"/>
  </p:normalViewPr>
  <p:slideViewPr>
    <p:cSldViewPr>
      <p:cViewPr>
        <p:scale>
          <a:sx n="121" d="100"/>
          <a:sy n="121" d="100"/>
        </p:scale>
        <p:origin x="-104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104035" custRadScaleInc="27390">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3FB82BB-1C3A-3846-B15F-E3B1544E8F3B}" srcId="{500C90D1-DED0-944B-B1FD-8C9FDD4615BE}" destId="{C4C1F312-30DA-474D-9969-84B3DF533E50}" srcOrd="3" destOrd="0" parTransId="{0C2AD0FC-8C38-4947-A4C0-0A45414AC832}" sibTransId="{1BDA24EF-1EED-7344-AC98-EA270CD2752E}"/>
    <dgm:cxn modelId="{A9134E3C-6AB1-4A4E-A5B5-0CD5C2DB4A38}" type="presOf" srcId="{AADA0C8E-6071-6047-A4A1-B3F7DB9DE399}" destId="{77085463-4A77-8144-9256-25E67F4DBF7F}" srcOrd="0" destOrd="0" presId="urn:microsoft.com/office/officeart/2005/8/layout/cycle5"/>
    <dgm:cxn modelId="{05C1E6D4-FBE9-2946-9150-74F86DD63C16}" type="presOf" srcId="{1BDA24EF-1EED-7344-AC98-EA270CD2752E}" destId="{FE6E2242-DC88-A846-9918-D9DD5BB26B14}"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7ADD0836-C489-D24F-8372-0D529957724F}" type="presOf" srcId="{A0B3B6FF-63E4-544B-9716-EC85F6F58D0F}" destId="{7851116F-2277-5D4E-989B-ABDC5FB12A08}" srcOrd="0" destOrd="0" presId="urn:microsoft.com/office/officeart/2005/8/layout/cycle5"/>
    <dgm:cxn modelId="{07F081D0-2DF6-614E-85BF-50B44BC48862}" type="presOf" srcId="{EB52F7BD-B538-E848-88CA-4D01A5FA4FC8}" destId="{AAC14B01-FACE-514C-8744-4A7AC1211316}"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1838795" y="1069712"/>
          <a:ext cx="3994896" cy="3994896"/>
        </a:xfrm>
        <a:custGeom>
          <a:avLst/>
          <a:gdLst/>
          <a:ahLst/>
          <a:cxnLst/>
          <a:rect l="0" t="0" r="0" b="0"/>
          <a:pathLst>
            <a:path>
              <a:moveTo>
                <a:pt x="2359952" y="33169"/>
              </a:moveTo>
              <a:arcTo wR="1997448" hR="1997448" stAng="16827371" swAng="83817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4067950" y="1320657"/>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4120239" y="1372946"/>
        <a:ext cx="1745122" cy="966557"/>
      </dsp:txXfrm>
    </dsp:sp>
    <dsp:sp modelId="{A62E6D81-3EF3-2743-8E6D-C8C85E248F4A}">
      <dsp:nvSpPr>
        <dsp:cNvPr id="0" name=""/>
        <dsp:cNvSpPr/>
      </dsp:nvSpPr>
      <dsp:spPr>
        <a:xfrm>
          <a:off x="1095651" y="-92573"/>
          <a:ext cx="3994896" cy="3994896"/>
        </a:xfrm>
        <a:custGeom>
          <a:avLst/>
          <a:gdLst/>
          <a:ahLst/>
          <a:cxnLst/>
          <a:rect l="0" t="0" r="0" b="0"/>
          <a:pathLst>
            <a:path>
              <a:moveTo>
                <a:pt x="3906339" y="2585609"/>
              </a:moveTo>
              <a:arcTo wR="1997448" hR="1997448" stAng="1027496" swAng="5454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02/12/16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3</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4</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23</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33</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36</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32.png"/><Relationship Id="rId1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jpeg"/><Relationship Id="rId10"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64.png"/><Relationship Id="rId1" Type="http://schemas.microsoft.com/office/2007/relationships/media" Target="../media/media4.avi"/><Relationship Id="rId2" Type="http://schemas.openxmlformats.org/officeDocument/2006/relationships/video" Target="../media/media4.avi"/></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image" Target="../media/image81.gi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g"/><Relationship Id="rId3" Type="http://schemas.openxmlformats.org/officeDocument/2006/relationships/image" Target="../media/image9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39855" y="4648200"/>
            <a:ext cx="1337345" cy="1194841"/>
          </a:xfrm>
          <a:prstGeom prst="rect">
            <a:avLst/>
          </a:prstGeom>
        </p:spPr>
      </p:pic>
      <p:sp>
        <p:nvSpPr>
          <p:cNvPr id="17" name="Rectangle 16"/>
          <p:cNvSpPr/>
          <p:nvPr/>
        </p:nvSpPr>
        <p:spPr>
          <a:xfrm>
            <a:off x="609600" y="4038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98182" y="4953000"/>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5908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526074" cy="923330"/>
          </a:xfrm>
          <a:prstGeom prst="rect">
            <a:avLst/>
          </a:prstGeom>
          <a:noFill/>
        </p:spPr>
        <p:txBody>
          <a:bodyPr wrap="none" rtlCol="0">
            <a:spAutoFit/>
          </a:bodyPr>
          <a:lstStyle/>
          <a:p>
            <a:r>
              <a:rPr lang="en-US" dirty="0" smtClean="0"/>
              <a:t>Zeiss </a:t>
            </a:r>
            <a:r>
              <a:rPr lang="en-US" dirty="0" err="1" smtClean="0"/>
              <a:t>CellObserver</a:t>
            </a:r>
            <a:r>
              <a:rPr lang="en-US" dirty="0" smtClean="0"/>
              <a:t> 7, 40x magnification, NA0.7</a:t>
            </a:r>
          </a:p>
          <a:p>
            <a:endParaRPr lang="en-US" dirty="0"/>
          </a:p>
          <a:p>
            <a:r>
              <a:rPr lang="en-US" dirty="0" smtClean="0"/>
              <a:t>Imaged through </a:t>
            </a:r>
            <a:r>
              <a:rPr lang="en-US" b="1" dirty="0" smtClean="0"/>
              <a:t>1mm plastic bottom</a:t>
            </a:r>
            <a:endParaRPr lang="en-US"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smtClean="0"/>
              <a:t>Assay development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 principle, the</a:t>
            </a:r>
            <a:r>
              <a:rPr lang="en-US" altLang="en-US" b="1" dirty="0"/>
              <a:t> total intensity inside all dot-like structures </a:t>
            </a:r>
          </a:p>
          <a:p>
            <a:pPr eaLnBrk="1" hangingPunct="1"/>
            <a:r>
              <a:rPr lang="en-US" altLang="en-US" dirty="0"/>
              <a:t>in each cell is proportional to the </a:t>
            </a:r>
            <a:r>
              <a:rPr lang="en-US" altLang="en-US" b="1" dirty="0"/>
              <a:t>amount of protein recruited </a:t>
            </a:r>
          </a:p>
          <a:p>
            <a:pPr eaLnBrk="1" hangingPunct="1"/>
            <a:r>
              <a:rPr lang="en-US" altLang="en-US" b="1" dirty="0"/>
              <a:t>to </a:t>
            </a:r>
            <a:r>
              <a:rPr lang="en-US" altLang="en-US" b="1" dirty="0" err="1"/>
              <a:t>autophagosomes</a:t>
            </a:r>
            <a:r>
              <a:rPr lang="en-US" altLang="en-US" dirty="0"/>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t>Acquisition modalities</a:t>
            </a:r>
            <a:endParaRPr lang="en-US" dirty="0"/>
          </a:p>
        </p:txBody>
      </p:sp>
    </p:spTree>
    <p:extLst>
      <p:ext uri="{BB962C8B-B14F-4D97-AF65-F5344CB8AC3E}">
        <p14:creationId xmlns:p14="http://schemas.microsoft.com/office/powerpoint/2010/main" val="27601348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projection?!</a:t>
              </a:r>
            </a:p>
          </p:txBody>
        </p:sp>
      </p:grpSp>
      <p:sp>
        <p:nvSpPr>
          <p:cNvPr id="78848" name="TextBox 78847"/>
          <p:cNvSpPr txBox="1"/>
          <p:nvPr/>
        </p:nvSpPr>
        <p:spPr>
          <a:xfrm>
            <a:off x="1143000" y="3392269"/>
            <a:ext cx="2132355" cy="369332"/>
          </a:xfrm>
          <a:prstGeom prst="rect">
            <a:avLst/>
          </a:prstGeom>
          <a:noFill/>
        </p:spPr>
        <p:txBody>
          <a:bodyPr wrap="square" rtlCol="0">
            <a:spAutoFit/>
          </a:bodyPr>
          <a:lstStyle/>
          <a:p>
            <a:r>
              <a:rPr lang="en-US" dirty="0" smtClean="0"/>
              <a:t>Typically too </a:t>
            </a:r>
            <a:r>
              <a:rPr lang="en-US" dirty="0" smtClean="0"/>
              <a:t>slow</a:t>
            </a:r>
            <a:endParaRPr lang="en-US" dirty="0" smtClean="0"/>
          </a:p>
        </p:txBody>
      </p:sp>
      <p:sp>
        <p:nvSpPr>
          <p:cNvPr id="58" name="TextBox 57"/>
          <p:cNvSpPr txBox="1"/>
          <p:nvPr/>
        </p:nvSpPr>
        <p:spPr>
          <a:xfrm>
            <a:off x="6324600" y="3733800"/>
            <a:ext cx="2695870" cy="923330"/>
          </a:xfrm>
          <a:prstGeom prst="rect">
            <a:avLst/>
          </a:prstGeom>
          <a:noFill/>
        </p:spPr>
        <p:txBody>
          <a:bodyPr wrap="none" rtlCol="0">
            <a:spAutoFit/>
          </a:bodyPr>
          <a:lstStyle/>
          <a:p>
            <a:r>
              <a:rPr lang="en-US" dirty="0" smtClean="0"/>
              <a:t>Quite fast (&gt;=1s per stack)</a:t>
            </a:r>
            <a:endParaRPr lang="en-US" dirty="0" smtClean="0"/>
          </a:p>
          <a:p>
            <a:r>
              <a:rPr lang="en-US" dirty="0"/>
              <a:t>b</a:t>
            </a:r>
            <a:r>
              <a:rPr lang="en-US" dirty="0" smtClean="0"/>
              <a:t>ut 3-D data </a:t>
            </a:r>
          </a:p>
          <a:p>
            <a:r>
              <a:rPr lang="en-US" dirty="0"/>
              <a:t>a</a:t>
            </a:r>
            <a:r>
              <a:rPr lang="en-US" dirty="0" smtClean="0"/>
              <a:t>nd 3-D analysis</a:t>
            </a:r>
            <a:endParaRPr lang="en-US" dirty="0"/>
          </a:p>
        </p:txBody>
      </p:sp>
      <p:sp>
        <p:nvSpPr>
          <p:cNvPr id="4" name="TextBox 3"/>
          <p:cNvSpPr txBox="1"/>
          <p:nvPr/>
        </p:nvSpPr>
        <p:spPr>
          <a:xfrm>
            <a:off x="3962400" y="5879068"/>
            <a:ext cx="3294930" cy="369332"/>
          </a:xfrm>
          <a:prstGeom prst="rect">
            <a:avLst/>
          </a:prstGeom>
          <a:noFill/>
        </p:spPr>
        <p:txBody>
          <a:bodyPr wrap="none" rtlCol="0">
            <a:spAutoFit/>
          </a:bodyPr>
          <a:lstStyle/>
          <a:p>
            <a:r>
              <a:rPr lang="en-US" dirty="0" smtClean="0"/>
              <a:t>10x less data, simpler 2D analysis</a:t>
            </a:r>
            <a:endParaRPr lang="en-US" dirty="0"/>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Widefield</a:t>
            </a:r>
            <a:r>
              <a:rPr lang="en-US" dirty="0" smtClean="0"/>
              <a:t> </a:t>
            </a:r>
            <a:r>
              <a:rPr lang="en-US" dirty="0" smtClean="0"/>
              <a:t>stack with high NA lens</a:t>
            </a:r>
            <a:endParaRPr lang="en-US" dirty="0"/>
          </a:p>
        </p:txBody>
      </p:sp>
      <p:grpSp>
        <p:nvGrpSpPr>
          <p:cNvPr id="29" name="Group 102"/>
          <p:cNvGrpSpPr>
            <a:grpSpLocks/>
          </p:cNvGrpSpPr>
          <p:nvPr/>
        </p:nvGrpSpPr>
        <p:grpSpPr bwMode="auto">
          <a:xfrm>
            <a:off x="9318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955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430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621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288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288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954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622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620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287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080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080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080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080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080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080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080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080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080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19200" y="4804569"/>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371600" y="4567039"/>
            <a:ext cx="2514600" cy="923330"/>
          </a:xfrm>
          <a:prstGeom prst="rect">
            <a:avLst/>
          </a:prstGeom>
          <a:noFill/>
        </p:spPr>
        <p:txBody>
          <a:bodyPr wrap="square" rtlCol="0">
            <a:spAutoFit/>
          </a:bodyPr>
          <a:lstStyle/>
          <a:p>
            <a:r>
              <a:rPr lang="en-US" dirty="0" smtClean="0"/>
              <a:t>(on-the-fly) </a:t>
            </a:r>
            <a:r>
              <a:rPr lang="en-US" dirty="0" err="1" smtClean="0"/>
              <a:t>deconvolution</a:t>
            </a:r>
            <a:r>
              <a:rPr lang="en-US" dirty="0"/>
              <a:t/>
            </a:r>
            <a:br>
              <a:rPr lang="en-US" dirty="0"/>
            </a:br>
            <a:r>
              <a:rPr lang="en-US" dirty="0" smtClean="0"/>
              <a:t>and sum projection</a:t>
            </a:r>
          </a:p>
        </p:txBody>
      </p:sp>
      <p:cxnSp>
        <p:nvCxnSpPr>
          <p:cNvPr id="103" name="Straight Connector 102"/>
          <p:cNvCxnSpPr/>
          <p:nvPr/>
        </p:nvCxnSpPr>
        <p:spPr>
          <a:xfrm>
            <a:off x="990600" y="5642769"/>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287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954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621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28660" y="1905000"/>
            <a:ext cx="2067339" cy="19812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38600" y="4038600"/>
            <a:ext cx="2067339" cy="1981200"/>
          </a:xfrm>
          <a:prstGeom prst="rect">
            <a:avLst/>
          </a:prstGeom>
        </p:spPr>
      </p:pic>
      <p:sp>
        <p:nvSpPr>
          <p:cNvPr id="119" name="TextBox 13"/>
          <p:cNvSpPr txBox="1">
            <a:spLocks noChangeArrowheads="1"/>
          </p:cNvSpPr>
          <p:nvPr/>
        </p:nvSpPr>
        <p:spPr bwMode="auto">
          <a:xfrm>
            <a:off x="6152386" y="1752600"/>
            <a:ext cx="282639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
            </a:r>
            <a:br>
              <a:rPr lang="en-US" altLang="en-US" sz="1800" dirty="0"/>
            </a:br>
            <a:r>
              <a:rPr lang="en-US" altLang="en-US" sz="1800" dirty="0" smtClean="0"/>
              <a:t>Sum </a:t>
            </a:r>
            <a:r>
              <a:rPr lang="en-US" altLang="en-US" sz="1800" dirty="0" smtClean="0"/>
              <a:t>projection</a:t>
            </a:r>
            <a:endParaRPr lang="en-US" altLang="en-US" sz="1800" dirty="0"/>
          </a:p>
          <a:p>
            <a:pPr eaLnBrk="1" hangingPunct="1"/>
            <a:r>
              <a:rPr lang="en-US" altLang="en-US" sz="1800" dirty="0" smtClean="0"/>
              <a:t>z-stack, </a:t>
            </a:r>
            <a:r>
              <a:rPr lang="en-US" altLang="en-US" sz="1800" dirty="0" err="1" smtClean="0"/>
              <a:t>dz</a:t>
            </a:r>
            <a:r>
              <a:rPr lang="en-US" altLang="en-US" sz="1800" dirty="0" smtClean="0"/>
              <a:t>=1 um</a:t>
            </a:r>
          </a:p>
          <a:p>
            <a:pPr eaLnBrk="1" hangingPunct="1"/>
            <a:endParaRPr lang="en-US" altLang="en-US" sz="1800" dirty="0"/>
          </a:p>
          <a:p>
            <a:pPr eaLnBrk="1" hangingPunct="1"/>
            <a:endParaRPr lang="en-US" altLang="en-US" sz="1800" dirty="0" smtClean="0"/>
          </a:p>
          <a:p>
            <a:pPr eaLnBrk="1" hangingPunct="1"/>
            <a:endParaRPr lang="en-US" altLang="en-US" sz="1800" dirty="0" smtClean="0"/>
          </a:p>
          <a:p>
            <a:pPr eaLnBrk="1" hangingPunct="1"/>
            <a:endParaRPr lang="en-US" altLang="en-US" sz="1800" dirty="0"/>
          </a:p>
          <a:p>
            <a:pPr eaLnBrk="1" hangingPunct="1"/>
            <a:endParaRPr lang="en-US" altLang="en-US" sz="1800" dirty="0" smtClean="0"/>
          </a:p>
          <a:p>
            <a:pPr eaLnBrk="1" hangingPunct="1"/>
            <a:r>
              <a:rPr lang="en-US" altLang="en-US" sz="1800" dirty="0" smtClean="0"/>
              <a:t>Sum projection after </a:t>
            </a:r>
            <a:br>
              <a:rPr lang="en-US" altLang="en-US" sz="1800" dirty="0" smtClean="0"/>
            </a:br>
            <a:r>
              <a:rPr lang="en-US" altLang="en-US" sz="1800" b="1" dirty="0" err="1" smtClean="0"/>
              <a:t>widefield-deconvolution</a:t>
            </a:r>
            <a:endParaRPr lang="en-US" altLang="en-US" sz="1800" b="1" dirty="0" smtClean="0"/>
          </a:p>
          <a:p>
            <a:pPr marL="285750" indent="-285750" eaLnBrk="1" hangingPunct="1">
              <a:buFont typeface="Arial"/>
              <a:buChar char="•"/>
            </a:pPr>
            <a:r>
              <a:rPr lang="en-US" altLang="en-US" sz="1800" dirty="0" smtClean="0">
                <a:solidFill>
                  <a:srgbClr val="000000"/>
                </a:solidFill>
              </a:rPr>
              <a:t>Morphology: ok</a:t>
            </a:r>
          </a:p>
          <a:p>
            <a:pPr marL="285750" indent="-285750" eaLnBrk="1" hangingPunct="1">
              <a:buFont typeface="Arial"/>
              <a:buChar char="•"/>
            </a:pPr>
            <a:r>
              <a:rPr lang="en-US" altLang="en-US" sz="1800" dirty="0" smtClean="0">
                <a:solidFill>
                  <a:srgbClr val="000000"/>
                </a:solidFill>
              </a:rPr>
              <a:t>Intensities: ?</a:t>
            </a:r>
            <a:endParaRPr lang="en-US" altLang="en-US" sz="1800" dirty="0" smtClean="0">
              <a:solidFill>
                <a:srgbClr val="000000"/>
              </a:solidFill>
            </a:endParaRPr>
          </a:p>
          <a:p>
            <a:pPr eaLnBrk="1" hangingPunct="1"/>
            <a:endParaRPr lang="en-US" altLang="en-US" sz="1800" dirty="0" smtClean="0"/>
          </a:p>
        </p:txBody>
      </p:sp>
      <p:sp>
        <p:nvSpPr>
          <p:cNvPr id="5" name="Rectangle 4"/>
          <p:cNvSpPr/>
          <p:nvPr/>
        </p:nvSpPr>
        <p:spPr>
          <a:xfrm>
            <a:off x="3962400"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114800"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28888" y="6172200"/>
            <a:ext cx="776512" cy="369332"/>
          </a:xfrm>
          <a:prstGeom prst="rect">
            <a:avLst/>
          </a:prstGeom>
          <a:noFill/>
        </p:spPr>
        <p:txBody>
          <a:bodyPr wrap="none" rtlCol="0">
            <a:spAutoFit/>
          </a:bodyPr>
          <a:lstStyle/>
          <a:p>
            <a:r>
              <a:rPr lang="en-US" dirty="0" smtClean="0"/>
              <a:t>10 um</a:t>
            </a:r>
            <a:endParaRPr lang="en-US" dirty="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381000" y="0"/>
            <a:ext cx="8229600" cy="1143000"/>
          </a:xfrm>
        </p:spPr>
        <p:txBody>
          <a:bodyPr>
            <a:normAutofit fontScale="90000"/>
          </a:bodyPr>
          <a:lstStyle/>
          <a:p>
            <a:r>
              <a:rPr lang="en-US" altLang="en-US" sz="4000" dirty="0" smtClean="0">
                <a:ea typeface="ＭＳ Ｐゴシック" pitchFamily="34" charset="-128"/>
              </a:rPr>
              <a:t>Wide-field single plane </a:t>
            </a:r>
            <a:r>
              <a:rPr lang="en-US" altLang="en-US" sz="4000" dirty="0" smtClean="0">
                <a:ea typeface="ＭＳ Ｐゴシック" pitchFamily="34" charset="-128"/>
              </a:rPr>
              <a:t>with low NA lens</a:t>
            </a:r>
            <a:endParaRPr lang="en-US" altLang="en-US" sz="4000" dirty="0" smtClean="0">
              <a:ea typeface="ＭＳ Ｐゴシック" pitchFamily="34" charset="-128"/>
            </a:endParaRP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686300" y="200023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364170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648200" y="1371600"/>
            <a:ext cx="36741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a:t>
            </a:r>
            <a:r>
              <a:rPr lang="en-US" altLang="en-US" sz="1600" dirty="0" smtClean="0"/>
              <a:t>GFP</a:t>
            </a:r>
            <a:endParaRPr lang="en-US" altLang="en-US" sz="1600" dirty="0"/>
          </a:p>
        </p:txBody>
      </p:sp>
      <p:sp>
        <p:nvSpPr>
          <p:cNvPr id="79885" name="TextBox 1"/>
          <p:cNvSpPr txBox="1">
            <a:spLocks noChangeArrowheads="1"/>
          </p:cNvSpPr>
          <p:nvPr/>
        </p:nvSpPr>
        <p:spPr bwMode="auto">
          <a:xfrm>
            <a:off x="4690879"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6864938"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5731463"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
        <p:nvSpPr>
          <p:cNvPr id="8" name="Rectangle 7"/>
          <p:cNvSpPr/>
          <p:nvPr/>
        </p:nvSpPr>
        <p:spPr>
          <a:xfrm>
            <a:off x="7869597" y="2254707"/>
            <a:ext cx="1159292" cy="646331"/>
          </a:xfrm>
          <a:prstGeom prst="rect">
            <a:avLst/>
          </a:prstGeom>
        </p:spPr>
        <p:txBody>
          <a:bodyPr wrap="none">
            <a:spAutoFit/>
          </a:bodyPr>
          <a:lstStyle/>
          <a:p>
            <a:r>
              <a:rPr lang="en-US" altLang="en-US" dirty="0"/>
              <a:t>z-</a:t>
            </a:r>
            <a:r>
              <a:rPr lang="en-US" altLang="en-US" dirty="0" smtClean="0"/>
              <a:t>stack</a:t>
            </a:r>
          </a:p>
          <a:p>
            <a:r>
              <a:rPr lang="en-US" altLang="en-US" dirty="0" smtClean="0"/>
              <a:t>1um </a:t>
            </a:r>
            <a:r>
              <a:rPr lang="en-US" altLang="en-US" dirty="0"/>
              <a:t>steps </a:t>
            </a:r>
            <a:endParaRPr lang="en-US" dirty="0"/>
          </a:p>
        </p:txBody>
      </p:sp>
      <p:sp>
        <p:nvSpPr>
          <p:cNvPr id="76" name="Rectangle 75"/>
          <p:cNvSpPr/>
          <p:nvPr/>
        </p:nvSpPr>
        <p:spPr>
          <a:xfrm>
            <a:off x="7908508" y="3886200"/>
            <a:ext cx="865216" cy="646331"/>
          </a:xfrm>
          <a:prstGeom prst="rect">
            <a:avLst/>
          </a:prstGeom>
        </p:spPr>
        <p:txBody>
          <a:bodyPr wrap="none">
            <a:spAutoFit/>
          </a:bodyPr>
          <a:lstStyle/>
          <a:p>
            <a:r>
              <a:rPr lang="en-US" altLang="en-US" dirty="0" smtClean="0"/>
              <a:t>Central</a:t>
            </a:r>
            <a:br>
              <a:rPr lang="en-US" altLang="en-US" dirty="0" smtClean="0"/>
            </a:br>
            <a:r>
              <a:rPr lang="en-US" altLang="en-US" dirty="0" smtClean="0"/>
              <a:t>plane</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fontScale="90000"/>
          </a:bodyPr>
          <a:lstStyle/>
          <a:p>
            <a:r>
              <a:rPr lang="en-US" dirty="0" smtClean="0"/>
              <a:t>Image analysis, quality control</a:t>
            </a:r>
            <a:br>
              <a:rPr lang="en-US" dirty="0" smtClean="0"/>
            </a:br>
            <a:r>
              <a:rPr lang="en-US" dirty="0" smtClean="0"/>
              <a:t>and statistics</a:t>
            </a:r>
            <a:endParaRPr lang="en-US" dirty="0"/>
          </a:p>
        </p:txBody>
      </p:sp>
    </p:spTree>
    <p:extLst>
      <p:ext uri="{BB962C8B-B14F-4D97-AF65-F5344CB8AC3E}">
        <p14:creationId xmlns:p14="http://schemas.microsoft.com/office/powerpoint/2010/main" val="263121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r>
              <a:rPr lang="en-US" dirty="0" smtClean="0"/>
              <a:t>‘</a:t>
            </a:r>
            <a:r>
              <a:rPr lang="en-US" dirty="0" smtClean="0"/>
              <a:t>tech</a:t>
            </a:r>
            <a:r>
              <a:rPr lang="en-US" dirty="0" smtClean="0"/>
              <a:t>-</a:t>
            </a:r>
            <a:r>
              <a:rPr lang="en-US" dirty="0" smtClean="0"/>
              <a:t>talk’ </a:t>
            </a:r>
            <a:r>
              <a:rPr lang="en-US" dirty="0" smtClean="0"/>
              <a:t>is for…</a:t>
            </a:r>
            <a:endParaRPr lang="en-US" dirty="0"/>
          </a:p>
        </p:txBody>
      </p:sp>
      <p:sp>
        <p:nvSpPr>
          <p:cNvPr id="3" name="TextBox 2"/>
          <p:cNvSpPr txBox="1"/>
          <p:nvPr/>
        </p:nvSpPr>
        <p:spPr>
          <a:xfrm>
            <a:off x="762000" y="1981200"/>
            <a:ext cx="7772400" cy="3539431"/>
          </a:xfrm>
          <a:prstGeom prst="rect">
            <a:avLst/>
          </a:prstGeom>
          <a:noFill/>
        </p:spPr>
        <p:txBody>
          <a:bodyPr wrap="square" rtlCol="0">
            <a:spAutoFit/>
          </a:bodyPr>
          <a:lstStyle/>
          <a:p>
            <a:r>
              <a:rPr lang="en-US" sz="2800" dirty="0" smtClean="0"/>
              <a:t>…</a:t>
            </a:r>
            <a:r>
              <a:rPr lang="en-US" sz="2800" b="1" dirty="0" smtClean="0"/>
              <a:t>biological scientists</a:t>
            </a:r>
            <a:r>
              <a:rPr lang="en-US" sz="2800" dirty="0" smtClean="0"/>
              <a:t> </a:t>
            </a:r>
            <a:r>
              <a:rPr lang="en-US" sz="2800" dirty="0" smtClean="0"/>
              <a:t>considering conducting high-throughput microscopy experiments and </a:t>
            </a:r>
            <a:r>
              <a:rPr lang="en-US" sz="2800" dirty="0" smtClean="0"/>
              <a:t>are </a:t>
            </a:r>
            <a:r>
              <a:rPr lang="en-US" sz="2800" b="1" dirty="0" smtClean="0"/>
              <a:t>looking for technical </a:t>
            </a:r>
            <a:r>
              <a:rPr lang="en-US" sz="2800" b="1" dirty="0" smtClean="0"/>
              <a:t>advice advice</a:t>
            </a:r>
            <a:r>
              <a:rPr lang="en-US" sz="2800" dirty="0" smtClean="0"/>
              <a:t> what to pay attention to in terms of</a:t>
            </a:r>
          </a:p>
          <a:p>
            <a:endParaRPr lang="en-US" sz="2800" dirty="0" smtClean="0"/>
          </a:p>
          <a:p>
            <a:pPr marL="285750" indent="-285750">
              <a:buFontTx/>
              <a:buChar char="-"/>
            </a:pPr>
            <a:r>
              <a:rPr lang="en-US" sz="2800" dirty="0" smtClean="0"/>
              <a:t>Microscope system</a:t>
            </a:r>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spTree>
    <p:extLst>
      <p:ext uri="{BB962C8B-B14F-4D97-AF65-F5344CB8AC3E}">
        <p14:creationId xmlns:p14="http://schemas.microsoft.com/office/powerpoint/2010/main" val="502412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600" dirty="0" smtClean="0"/>
              <a:t>Image </a:t>
            </a:r>
            <a:r>
              <a:rPr lang="en-US" sz="3600" dirty="0" smtClean="0"/>
              <a:t>analysis, </a:t>
            </a:r>
            <a:br>
              <a:rPr lang="en-US" sz="3600" dirty="0" smtClean="0"/>
            </a:br>
            <a:r>
              <a:rPr lang="en-US" sz="3600" dirty="0" smtClean="0"/>
              <a:t>Visual inspection and </a:t>
            </a:r>
            <a:r>
              <a:rPr lang="en-US" sz="3600" dirty="0"/>
              <a:t>Statistics</a:t>
            </a:r>
            <a:br>
              <a:rPr lang="en-US" sz="3600" dirty="0"/>
            </a:br>
            <a:r>
              <a:rPr lang="en-US" sz="3600" dirty="0" smtClean="0"/>
              <a:t> </a:t>
            </a:r>
            <a:endParaRPr lang="en-US" sz="36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867400" y="3090141"/>
            <a:ext cx="766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710129" y="2632941"/>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30" name="Group 129"/>
          <p:cNvGrpSpPr/>
          <p:nvPr/>
        </p:nvGrpSpPr>
        <p:grpSpPr>
          <a:xfrm>
            <a:off x="3585029" y="2286000"/>
            <a:ext cx="1596571" cy="8382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pic>
        <p:nvPicPr>
          <p:cNvPr id="64" name="Picture 63"/>
          <p:cNvPicPr>
            <a:picLocks noChangeAspect="1"/>
          </p:cNvPicPr>
          <p:nvPr/>
        </p:nvPicPr>
        <p:blipFill>
          <a:blip r:embed="rId7"/>
          <a:stretch>
            <a:fillRect/>
          </a:stretch>
        </p:blipFill>
        <p:spPr>
          <a:xfrm>
            <a:off x="4347929" y="3090141"/>
            <a:ext cx="990600" cy="990600"/>
          </a:xfrm>
          <a:prstGeom prst="rect">
            <a:avLst/>
          </a:prstGeom>
        </p:spPr>
      </p:pic>
      <p:sp>
        <p:nvSpPr>
          <p:cNvPr id="3" name="TextBox 2"/>
          <p:cNvSpPr txBox="1"/>
          <p:nvPr/>
        </p:nvSpPr>
        <p:spPr>
          <a:xfrm>
            <a:off x="2658351" y="3157411"/>
            <a:ext cx="1765778" cy="923330"/>
          </a:xfrm>
          <a:prstGeom prst="rect">
            <a:avLst/>
          </a:prstGeom>
          <a:noFill/>
        </p:spPr>
        <p:txBody>
          <a:bodyPr wrap="none" rtlCol="0">
            <a:spAutoFit/>
          </a:bodyPr>
          <a:lstStyle/>
          <a:p>
            <a:r>
              <a:rPr lang="en-US" dirty="0" smtClean="0"/>
              <a:t>Image analysis</a:t>
            </a:r>
          </a:p>
          <a:p>
            <a:r>
              <a:rPr lang="en-US" dirty="0" smtClean="0"/>
              <a:t>Visual inspection</a:t>
            </a:r>
          </a:p>
          <a:p>
            <a:r>
              <a:rPr lang="en-US" dirty="0" smtClean="0"/>
              <a:t>Statistics</a:t>
            </a:r>
            <a:endParaRPr lang="en-US" dirty="0"/>
          </a:p>
        </p:txBody>
      </p:sp>
      <p:sp>
        <p:nvSpPr>
          <p:cNvPr id="6" name="Rectangle 5"/>
          <p:cNvSpPr/>
          <p:nvPr/>
        </p:nvSpPr>
        <p:spPr>
          <a:xfrm>
            <a:off x="2519129" y="1947141"/>
            <a:ext cx="3124200" cy="2362200"/>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05935" y="1489941"/>
            <a:ext cx="3813865" cy="369332"/>
          </a:xfrm>
          <a:prstGeom prst="rect">
            <a:avLst/>
          </a:prstGeom>
          <a:noFill/>
        </p:spPr>
        <p:txBody>
          <a:bodyPr wrap="none" rtlCol="0">
            <a:spAutoFit/>
          </a:bodyPr>
          <a:lstStyle/>
          <a:p>
            <a:r>
              <a:rPr lang="en-US" dirty="0" smtClean="0"/>
              <a:t>Integrated solution from one company</a:t>
            </a:r>
            <a:endParaRPr lang="en-US" dirty="0"/>
          </a:p>
        </p:txBody>
      </p:sp>
      <p:sp>
        <p:nvSpPr>
          <p:cNvPr id="13" name="TextBox 12"/>
          <p:cNvSpPr txBox="1"/>
          <p:nvPr/>
        </p:nvSpPr>
        <p:spPr>
          <a:xfrm>
            <a:off x="2514600" y="4495800"/>
            <a:ext cx="5410200" cy="1754327"/>
          </a:xfrm>
          <a:prstGeom prst="rect">
            <a:avLst/>
          </a:prstGeom>
          <a:noFill/>
        </p:spPr>
        <p:txBody>
          <a:bodyPr wrap="square" rtlCol="0">
            <a:spAutoFit/>
          </a:bodyPr>
          <a:lstStyle/>
          <a:p>
            <a:r>
              <a:rPr lang="en-US" dirty="0" smtClean="0"/>
              <a:t>Pro:</a:t>
            </a:r>
          </a:p>
          <a:p>
            <a:pPr marL="285750" indent="-285750">
              <a:buFont typeface="Arial"/>
              <a:buChar char="•"/>
            </a:pPr>
            <a:r>
              <a:rPr lang="en-US" dirty="0" smtClean="0"/>
              <a:t>Least IT hassle</a:t>
            </a:r>
          </a:p>
          <a:p>
            <a:pPr marL="285750" indent="-285750">
              <a:buFont typeface="Arial"/>
              <a:buChar char="•"/>
            </a:pPr>
            <a:r>
              <a:rPr lang="en-US" dirty="0" smtClean="0"/>
              <a:t>Turn-key solutions for some standard assays</a:t>
            </a:r>
          </a:p>
          <a:p>
            <a:r>
              <a:rPr lang="en-US" dirty="0" smtClean="0"/>
              <a:t>Con:</a:t>
            </a:r>
          </a:p>
          <a:p>
            <a:pPr marL="285750" indent="-285750">
              <a:buFont typeface="Arial"/>
              <a:buChar char="•"/>
            </a:pPr>
            <a:r>
              <a:rPr lang="en-US" dirty="0" smtClean="0"/>
              <a:t>If, e.g., a specific image analysis or statistics module is missing it might be difficult to add</a:t>
            </a:r>
            <a:endParaRPr lang="en-US" dirty="0"/>
          </a:p>
        </p:txBody>
      </p:sp>
    </p:spTree>
    <p:extLst>
      <p:ext uri="{BB962C8B-B14F-4D97-AF65-F5344CB8AC3E}">
        <p14:creationId xmlns:p14="http://schemas.microsoft.com/office/powerpoint/2010/main" val="3304504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4091" y="1512332"/>
            <a:ext cx="2082800" cy="1498600"/>
          </a:xfrm>
          <a:prstGeom prst="rect">
            <a:avLst/>
          </a:prstGeom>
        </p:spPr>
      </p:pic>
      <p:pic>
        <p:nvPicPr>
          <p:cNvPr id="7" name="Picture 6"/>
          <p:cNvPicPr>
            <a:picLocks noChangeAspect="1"/>
          </p:cNvPicPr>
          <p:nvPr/>
        </p:nvPicPr>
        <p:blipFill>
          <a:blip r:embed="rId3"/>
          <a:stretch>
            <a:fillRect/>
          </a:stretch>
        </p:blipFill>
        <p:spPr>
          <a:xfrm>
            <a:off x="5128498" y="2057400"/>
            <a:ext cx="1198372" cy="533400"/>
          </a:xfrm>
          <a:prstGeom prst="rect">
            <a:avLst/>
          </a:prstGeom>
        </p:spPr>
      </p:pic>
      <p:sp>
        <p:nvSpPr>
          <p:cNvPr id="2" name="Title 1"/>
          <p:cNvSpPr>
            <a:spLocks noGrp="1"/>
          </p:cNvSpPr>
          <p:nvPr>
            <p:ph type="title"/>
          </p:nvPr>
        </p:nvSpPr>
        <p:spPr>
          <a:xfrm>
            <a:off x="304800" y="381000"/>
            <a:ext cx="8077200" cy="1143000"/>
          </a:xfrm>
        </p:spPr>
        <p:txBody>
          <a:bodyPr>
            <a:noAutofit/>
          </a:bodyPr>
          <a:lstStyle/>
          <a:p>
            <a:r>
              <a:rPr lang="en-US" sz="3200" dirty="0" smtClean="0"/>
              <a:t>Image </a:t>
            </a:r>
            <a:r>
              <a:rPr lang="en-US" sz="3200" dirty="0" smtClean="0"/>
              <a:t>analysis, </a:t>
            </a:r>
            <a:br>
              <a:rPr lang="en-US" sz="3200" dirty="0" smtClean="0"/>
            </a:br>
            <a:r>
              <a:rPr lang="en-US" sz="3200" dirty="0" smtClean="0"/>
              <a:t>Visual inspection and </a:t>
            </a:r>
            <a:r>
              <a:rPr lang="en-US" sz="3200" dirty="0"/>
              <a:t>Statistics</a:t>
            </a:r>
            <a:br>
              <a:rPr lang="en-US" sz="3200" dirty="0"/>
            </a:br>
            <a:r>
              <a:rPr lang="en-US" sz="3200" dirty="0" smtClean="0"/>
              <a:t> </a:t>
            </a:r>
            <a:endParaRPr lang="en-US" sz="3200" dirty="0"/>
          </a:p>
        </p:txBody>
      </p:sp>
      <p:sp>
        <p:nvSpPr>
          <p:cNvPr id="5" name="TextBox 4"/>
          <p:cNvSpPr txBox="1"/>
          <p:nvPr/>
        </p:nvSpPr>
        <p:spPr>
          <a:xfrm>
            <a:off x="4811000" y="2938046"/>
            <a:ext cx="2070098" cy="338554"/>
          </a:xfrm>
          <a:prstGeom prst="rect">
            <a:avLst/>
          </a:prstGeom>
          <a:noFill/>
        </p:spPr>
        <p:txBody>
          <a:bodyPr wrap="none" rtlCol="0">
            <a:spAutoFit/>
          </a:bodyPr>
          <a:lstStyle/>
          <a:p>
            <a:r>
              <a:rPr lang="en-US" sz="1600" dirty="0" smtClean="0"/>
              <a:t>Linux Compute Cluster</a:t>
            </a:r>
          </a:p>
        </p:txBody>
      </p:sp>
      <p:sp>
        <p:nvSpPr>
          <p:cNvPr id="8" name="TextBox 7"/>
          <p:cNvSpPr txBox="1"/>
          <p:nvPr/>
        </p:nvSpPr>
        <p:spPr>
          <a:xfrm>
            <a:off x="6705600" y="1600200"/>
            <a:ext cx="2351926" cy="954107"/>
          </a:xfrm>
          <a:prstGeom prst="rect">
            <a:avLst/>
          </a:prstGeom>
          <a:noFill/>
        </p:spPr>
        <p:txBody>
          <a:bodyPr wrap="none" rtlCol="0">
            <a:spAutoFit/>
          </a:bodyPr>
          <a:lstStyle/>
          <a:p>
            <a:r>
              <a:rPr lang="en-US" sz="1400" dirty="0" smtClean="0"/>
              <a:t>20000 image sets </a:t>
            </a:r>
          </a:p>
          <a:p>
            <a:r>
              <a:rPr lang="en-US" sz="1400" dirty="0" smtClean="0"/>
              <a:t>=&gt; 1000 parallel jobs </a:t>
            </a:r>
          </a:p>
          <a:p>
            <a:pPr marL="285750" indent="-285750">
              <a:buFont typeface="Symbol" charset="0"/>
              <a:buChar char=""/>
            </a:pPr>
            <a:r>
              <a:rPr lang="en-US" sz="1400" dirty="0" smtClean="0"/>
              <a:t>20 image sets per job </a:t>
            </a:r>
          </a:p>
          <a:p>
            <a:pPr marL="285750" indent="-285750">
              <a:buFont typeface="Symbol" charset="0"/>
              <a:buChar char=""/>
            </a:pPr>
            <a:r>
              <a:rPr lang="en-US" sz="1400" dirty="0" smtClean="0"/>
              <a:t>1h min </a:t>
            </a:r>
            <a:r>
              <a:rPr lang="en-US" sz="1400" dirty="0" smtClean="0"/>
              <a:t>total analysis time</a:t>
            </a:r>
            <a:endParaRPr lang="en-US" sz="1400" dirty="0"/>
          </a:p>
        </p:txBody>
      </p:sp>
      <p:grpSp>
        <p:nvGrpSpPr>
          <p:cNvPr id="10" name="Group 9"/>
          <p:cNvGrpSpPr/>
          <p:nvPr/>
        </p:nvGrpSpPr>
        <p:grpSpPr>
          <a:xfrm>
            <a:off x="4445000" y="4902200"/>
            <a:ext cx="1193800" cy="1193800"/>
            <a:chOff x="6553200" y="2057400"/>
            <a:chExt cx="1193800" cy="1193800"/>
          </a:xfrm>
        </p:grpSpPr>
        <p:pic>
          <p:nvPicPr>
            <p:cNvPr id="16" name="Picture 15"/>
            <p:cNvPicPr>
              <a:picLocks noChangeAspect="1"/>
            </p:cNvPicPr>
            <p:nvPr/>
          </p:nvPicPr>
          <p:blipFill>
            <a:blip r:embed="rId4"/>
            <a:stretch>
              <a:fillRect/>
            </a:stretch>
          </p:blipFill>
          <p:spPr>
            <a:xfrm>
              <a:off x="6553200" y="2057400"/>
              <a:ext cx="1193800" cy="1193800"/>
            </a:xfrm>
            <a:prstGeom prst="rect">
              <a:avLst/>
            </a:prstGeom>
          </p:spPr>
        </p:pic>
        <p:pic>
          <p:nvPicPr>
            <p:cNvPr id="9" name="Picture 8"/>
            <p:cNvPicPr>
              <a:picLocks noChangeAspect="1"/>
            </p:cNvPicPr>
            <p:nvPr/>
          </p:nvPicPr>
          <p:blipFill>
            <a:blip r:embed="rId5"/>
            <a:stretch>
              <a:fillRect/>
            </a:stretch>
          </p:blipFill>
          <p:spPr>
            <a:xfrm>
              <a:off x="6934200" y="2410567"/>
              <a:ext cx="397387" cy="307975"/>
            </a:xfrm>
            <a:prstGeom prst="rect">
              <a:avLst/>
            </a:prstGeom>
          </p:spPr>
        </p:pic>
      </p:grpSp>
      <p:pic>
        <p:nvPicPr>
          <p:cNvPr id="17" name="Picture 16" descr="Screen Shot 2014-05-26 at 2.43.54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2600" y="4953000"/>
            <a:ext cx="1676400" cy="922897"/>
          </a:xfrm>
          <a:prstGeom prst="rect">
            <a:avLst/>
          </a:prstGeom>
        </p:spPr>
      </p:pic>
      <p:grpSp>
        <p:nvGrpSpPr>
          <p:cNvPr id="18" name="Group 17"/>
          <p:cNvGrpSpPr/>
          <p:nvPr/>
        </p:nvGrpSpPr>
        <p:grpSpPr>
          <a:xfrm>
            <a:off x="2971800" y="5029200"/>
            <a:ext cx="1398834" cy="914400"/>
            <a:chOff x="395536" y="1287210"/>
            <a:chExt cx="8311094" cy="4833923"/>
          </a:xfrm>
        </p:grpSpPr>
        <p:pic>
          <p:nvPicPr>
            <p:cNvPr id="19" name="Picture 2"/>
            <p:cNvPicPr>
              <a:picLocks noChangeAspect="1" noChangeArrowheads="1"/>
            </p:cNvPicPr>
            <p:nvPr/>
          </p:nvPicPr>
          <p:blipFill rotWithShape="1">
            <a:blip r:embed="rId7"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8"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67000" y="5624286"/>
            <a:ext cx="1219200" cy="928914"/>
          </a:xfrm>
          <a:prstGeom prst="rect">
            <a:avLst/>
          </a:prstGeom>
        </p:spPr>
      </p:pic>
      <p:pic>
        <p:nvPicPr>
          <p:cNvPr id="25" name="Picture 24"/>
          <p:cNvPicPr>
            <a:picLocks noChangeAspect="1" noChangeArrowheads="1"/>
          </p:cNvPicPr>
          <p:nvPr/>
        </p:nvPicPr>
        <p:blipFill rotWithShape="1">
          <a:blip r:embed="rId10"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11"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12"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p:nvPr/>
        </p:nvCxnSpPr>
        <p:spPr>
          <a:xfrm>
            <a:off x="4171305" y="2362200"/>
            <a:ext cx="57619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971800" y="2753380"/>
            <a:ext cx="2057400" cy="523220"/>
          </a:xfrm>
          <a:prstGeom prst="rect">
            <a:avLst/>
          </a:prstGeom>
          <a:noFill/>
        </p:spPr>
        <p:txBody>
          <a:bodyPr wrap="square" rtlCol="0">
            <a:spAutoFit/>
          </a:bodyPr>
          <a:lstStyle/>
          <a:p>
            <a:r>
              <a:rPr lang="en-US" sz="1400" dirty="0" smtClean="0"/>
              <a:t>.</a:t>
            </a:r>
            <a:r>
              <a:rPr lang="en-US" sz="1400" dirty="0" err="1" smtClean="0"/>
              <a:t>tif</a:t>
            </a:r>
            <a:r>
              <a:rPr lang="en-US" sz="1400" dirty="0" smtClean="0"/>
              <a:t> images, defined naming scheme</a:t>
            </a:r>
            <a:endParaRPr lang="en-US" sz="1400" dirty="0"/>
          </a:p>
        </p:txBody>
      </p:sp>
      <p:sp>
        <p:nvSpPr>
          <p:cNvPr id="49" name="TextBox 48"/>
          <p:cNvSpPr txBox="1"/>
          <p:nvPr/>
        </p:nvSpPr>
        <p:spPr>
          <a:xfrm>
            <a:off x="254099" y="3429000"/>
            <a:ext cx="1117501" cy="307777"/>
          </a:xfrm>
          <a:prstGeom prst="rect">
            <a:avLst/>
          </a:prstGeom>
          <a:noFill/>
        </p:spPr>
        <p:txBody>
          <a:bodyPr wrap="none" rtlCol="0">
            <a:spAutoFit/>
          </a:bodyPr>
          <a:lstStyle/>
          <a:p>
            <a:r>
              <a:rPr lang="en-US" sz="1400" dirty="0" smtClean="0"/>
              <a:t>Mol. Devices</a:t>
            </a:r>
            <a:endParaRPr lang="en-US" sz="1400" dirty="0"/>
          </a:p>
        </p:txBody>
      </p:sp>
      <p:sp>
        <p:nvSpPr>
          <p:cNvPr id="50" name="TextBox 49"/>
          <p:cNvSpPr txBox="1"/>
          <p:nvPr/>
        </p:nvSpPr>
        <p:spPr>
          <a:xfrm>
            <a:off x="254099" y="2587823"/>
            <a:ext cx="552593" cy="307777"/>
          </a:xfrm>
          <a:prstGeom prst="rect">
            <a:avLst/>
          </a:prstGeom>
          <a:noFill/>
        </p:spPr>
        <p:txBody>
          <a:bodyPr wrap="none" rtlCol="0">
            <a:spAutoFit/>
          </a:bodyPr>
          <a:lstStyle/>
          <a:p>
            <a:r>
              <a:rPr lang="en-US" sz="1400" dirty="0" smtClean="0"/>
              <a:t>Leica</a:t>
            </a:r>
            <a:endParaRPr lang="en-US" sz="1400" dirty="0"/>
          </a:p>
        </p:txBody>
      </p:sp>
      <p:sp>
        <p:nvSpPr>
          <p:cNvPr id="52" name="TextBox 51"/>
          <p:cNvSpPr txBox="1"/>
          <p:nvPr/>
        </p:nvSpPr>
        <p:spPr>
          <a:xfrm>
            <a:off x="254099" y="4267200"/>
            <a:ext cx="612380" cy="307777"/>
          </a:xfrm>
          <a:prstGeom prst="rect">
            <a:avLst/>
          </a:prstGeom>
          <a:noFill/>
        </p:spPr>
        <p:txBody>
          <a:bodyPr wrap="none" rtlCol="0">
            <a:spAutoFit/>
          </a:bodyPr>
          <a:lstStyle/>
          <a:p>
            <a:r>
              <a:rPr lang="en-US" sz="1400" dirty="0" smtClean="0"/>
              <a:t>Nikon</a:t>
            </a:r>
            <a:endParaRPr lang="en-US" sz="1400" dirty="0"/>
          </a:p>
        </p:txBody>
      </p:sp>
      <p:sp>
        <p:nvSpPr>
          <p:cNvPr id="54" name="TextBox 53"/>
          <p:cNvSpPr txBox="1"/>
          <p:nvPr/>
        </p:nvSpPr>
        <p:spPr>
          <a:xfrm>
            <a:off x="254099" y="1673423"/>
            <a:ext cx="828297" cy="307777"/>
          </a:xfrm>
          <a:prstGeom prst="rect">
            <a:avLst/>
          </a:prstGeom>
          <a:noFill/>
        </p:spPr>
        <p:txBody>
          <a:bodyPr wrap="none" rtlCol="0">
            <a:spAutoFit/>
          </a:bodyPr>
          <a:lstStyle/>
          <a:p>
            <a:r>
              <a:rPr lang="en-US" sz="1400" dirty="0" smtClean="0"/>
              <a:t>Olympus</a:t>
            </a:r>
            <a:endParaRPr lang="en-US" sz="1400" dirty="0"/>
          </a:p>
        </p:txBody>
      </p:sp>
      <p:grpSp>
        <p:nvGrpSpPr>
          <p:cNvPr id="123" name="Group 122"/>
          <p:cNvGrpSpPr/>
          <p:nvPr/>
        </p:nvGrpSpPr>
        <p:grpSpPr>
          <a:xfrm>
            <a:off x="228600" y="4572000"/>
            <a:ext cx="1016000" cy="533400"/>
            <a:chOff x="304800" y="4343400"/>
            <a:chExt cx="1016000" cy="533400"/>
          </a:xfrm>
        </p:grpSpPr>
        <p:pic>
          <p:nvPicPr>
            <p:cNvPr id="51" name="Picture 50"/>
            <p:cNvPicPr>
              <a:picLocks noChangeAspect="1"/>
            </p:cNvPicPr>
            <p:nvPr/>
          </p:nvPicPr>
          <p:blipFill>
            <a:blip r:embed="rId13"/>
            <a:stretch>
              <a:fillRect/>
            </a:stretch>
          </p:blipFill>
          <p:spPr>
            <a:xfrm>
              <a:off x="304800" y="4343400"/>
              <a:ext cx="533400" cy="533400"/>
            </a:xfrm>
            <a:prstGeom prst="rect">
              <a:avLst/>
            </a:prstGeom>
          </p:spPr>
        </p:pic>
        <p:pic>
          <p:nvPicPr>
            <p:cNvPr id="57" name="Picture 56"/>
            <p:cNvPicPr>
              <a:picLocks noChangeAspect="1"/>
            </p:cNvPicPr>
            <p:nvPr/>
          </p:nvPicPr>
          <p:blipFill>
            <a:blip r:embed="rId14"/>
            <a:stretch>
              <a:fillRect/>
            </a:stretch>
          </p:blipFill>
          <p:spPr>
            <a:xfrm>
              <a:off x="838200" y="4370480"/>
              <a:ext cx="482600" cy="482600"/>
            </a:xfrm>
            <a:prstGeom prst="rect">
              <a:avLst/>
            </a:prstGeom>
          </p:spPr>
        </p:pic>
      </p:grpSp>
      <p:pic>
        <p:nvPicPr>
          <p:cNvPr id="59" name="Picture 58"/>
          <p:cNvPicPr>
            <a:picLocks noChangeAspect="1"/>
          </p:cNvPicPr>
          <p:nvPr/>
        </p:nvPicPr>
        <p:blipFill>
          <a:blip r:embed="rId14"/>
          <a:stretch>
            <a:fillRect/>
          </a:stretch>
        </p:blipFill>
        <p:spPr>
          <a:xfrm>
            <a:off x="3200400" y="2260600"/>
            <a:ext cx="482600" cy="482600"/>
          </a:xfrm>
          <a:prstGeom prst="rect">
            <a:avLst/>
          </a:prstGeom>
        </p:spPr>
      </p:pic>
      <p:cxnSp>
        <p:nvCxnSpPr>
          <p:cNvPr id="61" name="Straight Arrow Connector 60"/>
          <p:cNvCxnSpPr>
            <a:stCxn id="132" idx="3"/>
          </p:cNvCxnSpPr>
          <p:nvPr/>
        </p:nvCxnSpPr>
        <p:spPr>
          <a:xfrm flipV="1">
            <a:off x="1244600" y="2286000"/>
            <a:ext cx="1422400" cy="39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29" idx="3"/>
          </p:cNvCxnSpPr>
          <p:nvPr/>
        </p:nvCxnSpPr>
        <p:spPr>
          <a:xfrm flipV="1">
            <a:off x="1244600" y="2514600"/>
            <a:ext cx="1422400" cy="64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26" idx="3"/>
          </p:cNvCxnSpPr>
          <p:nvPr/>
        </p:nvCxnSpPr>
        <p:spPr>
          <a:xfrm flipV="1">
            <a:off x="1244600" y="2743200"/>
            <a:ext cx="1422400" cy="1258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7" idx="3"/>
          </p:cNvCxnSpPr>
          <p:nvPr/>
        </p:nvCxnSpPr>
        <p:spPr>
          <a:xfrm flipV="1">
            <a:off x="1244600" y="3048000"/>
            <a:ext cx="1498600" cy="1792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447801" y="1600200"/>
            <a:ext cx="1371599" cy="523220"/>
          </a:xfrm>
          <a:prstGeom prst="rect">
            <a:avLst/>
          </a:prstGeom>
          <a:noFill/>
        </p:spPr>
        <p:txBody>
          <a:bodyPr wrap="square" rtlCol="0">
            <a:spAutoFit/>
          </a:bodyPr>
          <a:lstStyle/>
          <a:p>
            <a:r>
              <a:rPr lang="en-US" sz="1400" dirty="0" smtClean="0"/>
              <a:t>File conversion</a:t>
            </a:r>
            <a:br>
              <a:rPr lang="en-US" sz="1400" dirty="0" smtClean="0"/>
            </a:br>
            <a:r>
              <a:rPr lang="en-US" sz="1400" dirty="0" smtClean="0"/>
              <a:t>and renaming</a:t>
            </a:r>
            <a:endParaRPr lang="en-US" sz="1400" dirty="0"/>
          </a:p>
        </p:txBody>
      </p:sp>
      <p:sp>
        <p:nvSpPr>
          <p:cNvPr id="92" name="TextBox 91"/>
          <p:cNvSpPr txBox="1"/>
          <p:nvPr/>
        </p:nvSpPr>
        <p:spPr>
          <a:xfrm>
            <a:off x="2828184" y="1600200"/>
            <a:ext cx="1439016" cy="584776"/>
          </a:xfrm>
          <a:prstGeom prst="rect">
            <a:avLst/>
          </a:prstGeom>
          <a:noFill/>
        </p:spPr>
        <p:txBody>
          <a:bodyPr wrap="none" rtlCol="0">
            <a:spAutoFit/>
          </a:bodyPr>
          <a:lstStyle/>
          <a:p>
            <a:pPr algn="ctr"/>
            <a:r>
              <a:rPr lang="en-US" sz="1600" dirty="0" smtClean="0"/>
              <a:t>“Raw” images,</a:t>
            </a:r>
            <a:br>
              <a:rPr lang="en-US" sz="1600" dirty="0" smtClean="0"/>
            </a:br>
            <a:r>
              <a:rPr lang="en-US" sz="1600" dirty="0" smtClean="0"/>
              <a:t>central storage</a:t>
            </a:r>
            <a:endParaRPr lang="en-US" sz="1600" dirty="0" smtClean="0"/>
          </a:p>
        </p:txBody>
      </p:sp>
      <p:cxnSp>
        <p:nvCxnSpPr>
          <p:cNvPr id="103" name="Straight Arrow Connector 102"/>
          <p:cNvCxnSpPr/>
          <p:nvPr/>
        </p:nvCxnSpPr>
        <p:spPr>
          <a:xfrm flipH="1">
            <a:off x="5257800" y="3352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6" name="Picture 105"/>
          <p:cNvPicPr>
            <a:picLocks noChangeAspect="1"/>
          </p:cNvPicPr>
          <p:nvPr/>
        </p:nvPicPr>
        <p:blipFill>
          <a:blip r:embed="rId14"/>
          <a:stretch>
            <a:fillRect/>
          </a:stretch>
        </p:blipFill>
        <p:spPr>
          <a:xfrm>
            <a:off x="4419600" y="3861376"/>
            <a:ext cx="482600" cy="482600"/>
          </a:xfrm>
          <a:prstGeom prst="rect">
            <a:avLst/>
          </a:prstGeom>
        </p:spPr>
      </p:pic>
      <p:sp>
        <p:nvSpPr>
          <p:cNvPr id="107" name="TextBox 106"/>
          <p:cNvSpPr txBox="1"/>
          <p:nvPr/>
        </p:nvSpPr>
        <p:spPr>
          <a:xfrm>
            <a:off x="3352800" y="3581400"/>
            <a:ext cx="1348747" cy="584776"/>
          </a:xfrm>
          <a:prstGeom prst="rect">
            <a:avLst/>
          </a:prstGeom>
          <a:noFill/>
        </p:spPr>
        <p:txBody>
          <a:bodyPr wrap="none" rtlCol="0">
            <a:spAutoFit/>
          </a:bodyPr>
          <a:lstStyle/>
          <a:p>
            <a:pPr algn="ctr"/>
            <a:r>
              <a:rPr lang="en-US" sz="1600" dirty="0" smtClean="0"/>
              <a:t>Segmentation</a:t>
            </a:r>
            <a:br>
              <a:rPr lang="en-US" sz="1600" dirty="0" smtClean="0"/>
            </a:br>
            <a:r>
              <a:rPr lang="en-US" sz="1600" dirty="0" smtClean="0"/>
              <a:t>images</a:t>
            </a:r>
          </a:p>
        </p:txBody>
      </p:sp>
      <p:sp>
        <p:nvSpPr>
          <p:cNvPr id="108" name="TextBox 107"/>
          <p:cNvSpPr txBox="1"/>
          <p:nvPr/>
        </p:nvSpPr>
        <p:spPr>
          <a:xfrm>
            <a:off x="4876800" y="3873044"/>
            <a:ext cx="1652954" cy="369332"/>
          </a:xfrm>
          <a:prstGeom prst="rect">
            <a:avLst/>
          </a:prstGeom>
          <a:noFill/>
        </p:spPr>
        <p:txBody>
          <a:bodyPr wrap="none" rtlCol="0">
            <a:spAutoFit/>
          </a:bodyPr>
          <a:lstStyle/>
          <a:p>
            <a:r>
              <a:rPr lang="en-US" dirty="0" smtClean="0"/>
              <a:t>+ Table (txt file)</a:t>
            </a:r>
            <a:endParaRPr lang="en-US" dirty="0"/>
          </a:p>
        </p:txBody>
      </p:sp>
      <p:cxnSp>
        <p:nvCxnSpPr>
          <p:cNvPr id="109" name="Straight Arrow Connector 108"/>
          <p:cNvCxnSpPr/>
          <p:nvPr/>
        </p:nvCxnSpPr>
        <p:spPr>
          <a:xfrm flipH="1">
            <a:off x="5181600" y="4419600"/>
            <a:ext cx="139700" cy="55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4297126" y="5943600"/>
            <a:ext cx="1450437" cy="830997"/>
          </a:xfrm>
          <a:prstGeom prst="rect">
            <a:avLst/>
          </a:prstGeom>
          <a:noFill/>
        </p:spPr>
        <p:txBody>
          <a:bodyPr wrap="none" rtlCol="0">
            <a:spAutoFit/>
          </a:bodyPr>
          <a:lstStyle/>
          <a:p>
            <a:pPr algn="ctr"/>
            <a:r>
              <a:rPr lang="en-US" sz="1600" dirty="0" smtClean="0"/>
              <a:t>Simple Laptop</a:t>
            </a:r>
          </a:p>
          <a:p>
            <a:pPr algn="ctr"/>
            <a:r>
              <a:rPr lang="en-US" sz="1600" dirty="0"/>
              <a:t>‘HTM-</a:t>
            </a:r>
            <a:r>
              <a:rPr lang="en-US" sz="1600" dirty="0" smtClean="0"/>
              <a:t>Explorer’</a:t>
            </a:r>
            <a:br>
              <a:rPr lang="en-US" sz="1600" dirty="0" smtClean="0"/>
            </a:br>
            <a:r>
              <a:rPr lang="en-US" sz="1600" dirty="0" smtClean="0"/>
              <a:t>R and </a:t>
            </a:r>
            <a:r>
              <a:rPr lang="en-US" sz="1600" dirty="0" err="1" smtClean="0"/>
              <a:t>ImageJ</a:t>
            </a:r>
            <a:endParaRPr lang="en-US" sz="1600" dirty="0" smtClean="0"/>
          </a:p>
        </p:txBody>
      </p:sp>
      <p:cxnSp>
        <p:nvCxnSpPr>
          <p:cNvPr id="115" name="Straight Arrow Connector 114"/>
          <p:cNvCxnSpPr/>
          <p:nvPr/>
        </p:nvCxnSpPr>
        <p:spPr>
          <a:xfrm>
            <a:off x="7315200" y="579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924800" y="5334000"/>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12"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24" name="Group 123"/>
          <p:cNvGrpSpPr/>
          <p:nvPr/>
        </p:nvGrpSpPr>
        <p:grpSpPr>
          <a:xfrm>
            <a:off x="228600" y="3733800"/>
            <a:ext cx="1016000" cy="533400"/>
            <a:chOff x="304800" y="4343400"/>
            <a:chExt cx="1016000" cy="533400"/>
          </a:xfrm>
        </p:grpSpPr>
        <p:pic>
          <p:nvPicPr>
            <p:cNvPr id="125" name="Picture 124"/>
            <p:cNvPicPr>
              <a:picLocks noChangeAspect="1"/>
            </p:cNvPicPr>
            <p:nvPr/>
          </p:nvPicPr>
          <p:blipFill>
            <a:blip r:embed="rId13"/>
            <a:stretch>
              <a:fillRect/>
            </a:stretch>
          </p:blipFill>
          <p:spPr>
            <a:xfrm>
              <a:off x="304800" y="4343400"/>
              <a:ext cx="533400" cy="533400"/>
            </a:xfrm>
            <a:prstGeom prst="rect">
              <a:avLst/>
            </a:prstGeom>
          </p:spPr>
        </p:pic>
        <p:pic>
          <p:nvPicPr>
            <p:cNvPr id="126" name="Picture 125"/>
            <p:cNvPicPr>
              <a:picLocks noChangeAspect="1"/>
            </p:cNvPicPr>
            <p:nvPr/>
          </p:nvPicPr>
          <p:blipFill>
            <a:blip r:embed="rId14"/>
            <a:stretch>
              <a:fillRect/>
            </a:stretch>
          </p:blipFill>
          <p:spPr>
            <a:xfrm>
              <a:off x="838200" y="4370480"/>
              <a:ext cx="482600" cy="482600"/>
            </a:xfrm>
            <a:prstGeom prst="rect">
              <a:avLst/>
            </a:prstGeom>
          </p:spPr>
        </p:pic>
      </p:grpSp>
      <p:grpSp>
        <p:nvGrpSpPr>
          <p:cNvPr id="127" name="Group 126"/>
          <p:cNvGrpSpPr/>
          <p:nvPr/>
        </p:nvGrpSpPr>
        <p:grpSpPr>
          <a:xfrm>
            <a:off x="228600" y="2895600"/>
            <a:ext cx="1016000" cy="533400"/>
            <a:chOff x="304800" y="4343400"/>
            <a:chExt cx="1016000" cy="533400"/>
          </a:xfrm>
        </p:grpSpPr>
        <p:pic>
          <p:nvPicPr>
            <p:cNvPr id="128" name="Picture 127"/>
            <p:cNvPicPr>
              <a:picLocks noChangeAspect="1"/>
            </p:cNvPicPr>
            <p:nvPr/>
          </p:nvPicPr>
          <p:blipFill>
            <a:blip r:embed="rId13"/>
            <a:stretch>
              <a:fillRect/>
            </a:stretch>
          </p:blipFill>
          <p:spPr>
            <a:xfrm>
              <a:off x="304800" y="4343400"/>
              <a:ext cx="533400" cy="533400"/>
            </a:xfrm>
            <a:prstGeom prst="rect">
              <a:avLst/>
            </a:prstGeom>
          </p:spPr>
        </p:pic>
        <p:pic>
          <p:nvPicPr>
            <p:cNvPr id="129" name="Picture 128"/>
            <p:cNvPicPr>
              <a:picLocks noChangeAspect="1"/>
            </p:cNvPicPr>
            <p:nvPr/>
          </p:nvPicPr>
          <p:blipFill>
            <a:blip r:embed="rId14"/>
            <a:stretch>
              <a:fillRect/>
            </a:stretch>
          </p:blipFill>
          <p:spPr>
            <a:xfrm>
              <a:off x="838200" y="4370480"/>
              <a:ext cx="482600" cy="482600"/>
            </a:xfrm>
            <a:prstGeom prst="rect">
              <a:avLst/>
            </a:prstGeom>
          </p:spPr>
        </p:pic>
      </p:grpSp>
      <p:grpSp>
        <p:nvGrpSpPr>
          <p:cNvPr id="130" name="Group 129"/>
          <p:cNvGrpSpPr/>
          <p:nvPr/>
        </p:nvGrpSpPr>
        <p:grpSpPr>
          <a:xfrm>
            <a:off x="228600" y="2057400"/>
            <a:ext cx="1016000" cy="533400"/>
            <a:chOff x="304800" y="4343400"/>
            <a:chExt cx="1016000" cy="533400"/>
          </a:xfrm>
        </p:grpSpPr>
        <p:pic>
          <p:nvPicPr>
            <p:cNvPr id="131" name="Picture 130"/>
            <p:cNvPicPr>
              <a:picLocks noChangeAspect="1"/>
            </p:cNvPicPr>
            <p:nvPr/>
          </p:nvPicPr>
          <p:blipFill>
            <a:blip r:embed="rId13"/>
            <a:stretch>
              <a:fillRect/>
            </a:stretch>
          </p:blipFill>
          <p:spPr>
            <a:xfrm>
              <a:off x="304800" y="4343400"/>
              <a:ext cx="533400" cy="533400"/>
            </a:xfrm>
            <a:prstGeom prst="rect">
              <a:avLst/>
            </a:prstGeom>
          </p:spPr>
        </p:pic>
        <p:pic>
          <p:nvPicPr>
            <p:cNvPr id="132" name="Picture 131"/>
            <p:cNvPicPr>
              <a:picLocks noChangeAspect="1"/>
            </p:cNvPicPr>
            <p:nvPr/>
          </p:nvPicPr>
          <p:blipFill>
            <a:blip r:embed="rId14"/>
            <a:stretch>
              <a:fillRect/>
            </a:stretch>
          </p:blipFill>
          <p:spPr>
            <a:xfrm>
              <a:off x="838200" y="4370480"/>
              <a:ext cx="482600" cy="482600"/>
            </a:xfrm>
            <a:prstGeom prst="rect">
              <a:avLst/>
            </a:prstGeom>
          </p:spPr>
        </p:pic>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7086600" y="3886200"/>
            <a:ext cx="1066800" cy="1066800"/>
          </a:xfrm>
          <a:prstGeom prst="rect">
            <a:avLst/>
          </a:prstGeom>
        </p:spPr>
      </p:pic>
      <p:pic>
        <p:nvPicPr>
          <p:cNvPr id="5" name="Picture 4"/>
          <p:cNvPicPr>
            <a:picLocks noChangeAspect="1"/>
          </p:cNvPicPr>
          <p:nvPr/>
        </p:nvPicPr>
        <p:blipFill>
          <a:blip r:embed="rId3"/>
          <a:stretch>
            <a:fillRect/>
          </a:stretch>
        </p:blipFill>
        <p:spPr>
          <a:xfrm>
            <a:off x="70866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267200"/>
            <a:ext cx="8991600" cy="1938992"/>
          </a:xfrm>
          <a:prstGeom prst="rect">
            <a:avLst/>
          </a:prstGeom>
        </p:spPr>
        <p:txBody>
          <a:bodyPr wrap="square">
            <a:spAutoFit/>
          </a:bodyPr>
          <a:lstStyle/>
          <a:p>
            <a:pPr marL="285750" indent="-285750">
              <a:buFont typeface="Arial"/>
              <a:buChar char="•"/>
            </a:pPr>
            <a:r>
              <a:rPr lang="en-US" sz="2000" dirty="0" smtClean="0"/>
              <a:t>Protein localization dynamics</a:t>
            </a:r>
          </a:p>
          <a:p>
            <a:pPr marL="742950" lvl="1" indent="-285750">
              <a:buFont typeface="Arial"/>
              <a:buChar char="•"/>
            </a:pPr>
            <a:r>
              <a:rPr lang="en-US" sz="2000" dirty="0" smtClean="0"/>
              <a:t>High</a:t>
            </a:r>
            <a:r>
              <a:rPr lang="en-US" sz="2000" dirty="0"/>
              <a:t>-</a:t>
            </a:r>
            <a:r>
              <a:rPr lang="en-US" sz="2000" dirty="0" smtClean="0"/>
              <a:t>resolution </a:t>
            </a:r>
            <a:r>
              <a:rPr lang="en-US" sz="2000" dirty="0"/>
              <a:t>time-</a:t>
            </a:r>
            <a:r>
              <a:rPr lang="en-US" sz="2000" dirty="0" smtClean="0"/>
              <a:t>lapse</a:t>
            </a:r>
          </a:p>
          <a:p>
            <a:pPr marL="742950" lvl="1" indent="-285750">
              <a:buFont typeface="Arial"/>
              <a:buChar char="•"/>
            </a:pPr>
            <a:r>
              <a:rPr lang="en-US" sz="2000" dirty="0" smtClean="0"/>
              <a:t>Fluorescence recovery after photo-bleaching (FRAP)</a:t>
            </a:r>
          </a:p>
          <a:p>
            <a:pPr marL="285750" indent="-285750">
              <a:buFont typeface="Arial"/>
              <a:buChar char="•"/>
            </a:pPr>
            <a:r>
              <a:rPr lang="en-US" sz="2000" dirty="0" smtClean="0"/>
              <a:t>Protein mobility and interactions</a:t>
            </a:r>
          </a:p>
          <a:p>
            <a:pPr marL="742950" lvl="1" indent="-285750">
              <a:buFont typeface="Arial"/>
              <a:buChar char="•"/>
            </a:pPr>
            <a:r>
              <a:rPr lang="en-US" sz="2000" dirty="0" smtClean="0"/>
              <a:t>Fluorescence cross correlation spectroscopy (FCS)</a:t>
            </a:r>
          </a:p>
          <a:p>
            <a:pPr marL="285750" indent="-285750">
              <a:buFont typeface="Arial"/>
              <a:buChar char="•"/>
            </a:pPr>
            <a:endParaRPr lang="en-US" sz="2000" dirty="0"/>
          </a:p>
        </p:txBody>
      </p:sp>
    </p:spTree>
    <p:extLst>
      <p:ext uri="{BB962C8B-B14F-4D97-AF65-F5344CB8AC3E}">
        <p14:creationId xmlns:p14="http://schemas.microsoft.com/office/powerpoint/2010/main" val="22192433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400" dirty="0"/>
              <a:t>Intelligent </a:t>
            </a:r>
            <a:r>
              <a:rPr lang="en-US" sz="2400" dirty="0" smtClean="0"/>
              <a:t>Microscopy</a:t>
            </a:r>
            <a:r>
              <a:rPr lang="en-US" sz="2400" dirty="0"/>
              <a:t/>
            </a:r>
            <a:br>
              <a:rPr lang="en-US" sz="2400" dirty="0"/>
            </a:br>
            <a:r>
              <a:rPr lang="en-US" sz="2400" dirty="0" smtClean="0"/>
              <a:t>Adaptive Feedback Microscopy</a:t>
            </a:r>
            <a:r>
              <a:rPr lang="en-US" sz="2400" dirty="0"/>
              <a:t/>
            </a:r>
            <a:br>
              <a:rPr lang="en-US" sz="2400" dirty="0"/>
            </a:br>
            <a:r>
              <a:rPr lang="en-US" sz="2400" dirty="0"/>
              <a:t>Smart </a:t>
            </a:r>
            <a:r>
              <a:rPr lang="en-US" sz="2400" dirty="0" smtClean="0"/>
              <a:t>Microscopy</a:t>
            </a:r>
            <a:br>
              <a:rPr lang="en-US" sz="2400" dirty="0" smtClean="0"/>
            </a:br>
            <a:r>
              <a:rPr lang="en-US" sz="2400" dirty="0" smtClean="0"/>
              <a:t>Open </a:t>
            </a:r>
            <a:r>
              <a:rPr lang="en-US" sz="2400" dirty="0"/>
              <a:t>Application Development (OAD) [Zeiss]</a:t>
            </a:r>
            <a:br>
              <a:rPr lang="en-US" sz="24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8862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431494" y="3711714"/>
            <a:ext cx="1073706" cy="707886"/>
          </a:xfrm>
          <a:prstGeom prst="rect">
            <a:avLst/>
          </a:prstGeom>
          <a:noFill/>
        </p:spPr>
        <p:txBody>
          <a:bodyPr wrap="none" rtlCol="0">
            <a:spAutoFit/>
          </a:bodyPr>
          <a:lstStyle/>
          <a:p>
            <a:r>
              <a:rPr lang="en-US" sz="2000" dirty="0" smtClean="0"/>
              <a:t>Adapted</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724400"/>
            <a:ext cx="1219201" cy="121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514600" y="19050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3022600"/>
            <a:ext cx="1574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378200"/>
            <a:ext cx="0" cy="1319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50038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6670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9530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50555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4496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581400"/>
            <a:ext cx="1512168" cy="1512168"/>
          </a:xfrm>
          <a:prstGeom prst="rect">
            <a:avLst/>
          </a:prstGeom>
        </p:spPr>
      </p:pic>
      <p:sp>
        <p:nvSpPr>
          <p:cNvPr id="38" name="TextBox 37"/>
          <p:cNvSpPr txBox="1"/>
          <p:nvPr/>
        </p:nvSpPr>
        <p:spPr>
          <a:xfrm>
            <a:off x="4987495" y="45528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7371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697516"/>
            <a:ext cx="635000" cy="635000"/>
          </a:xfrm>
          <a:prstGeom prst="rect">
            <a:avLst/>
          </a:prstGeom>
        </p:spPr>
      </p:pic>
      <p:pic>
        <p:nvPicPr>
          <p:cNvPr id="3" name="Picture 2"/>
          <p:cNvPicPr>
            <a:picLocks noChangeAspect="1"/>
          </p:cNvPicPr>
          <p:nvPr/>
        </p:nvPicPr>
        <p:blipFill>
          <a:blip r:embed="rId8"/>
          <a:stretch>
            <a:fillRect/>
          </a:stretch>
        </p:blipFill>
        <p:spPr>
          <a:xfrm>
            <a:off x="5943600" y="2743200"/>
            <a:ext cx="635000" cy="635000"/>
          </a:xfrm>
          <a:prstGeom prst="rect">
            <a:avLst/>
          </a:prstGeom>
        </p:spPr>
      </p:pic>
      <p:pic>
        <p:nvPicPr>
          <p:cNvPr id="27" name="Picture 26"/>
          <p:cNvPicPr>
            <a:picLocks noChangeAspect="1"/>
          </p:cNvPicPr>
          <p:nvPr/>
        </p:nvPicPr>
        <p:blipFill>
          <a:blip r:embed="rId8"/>
          <a:stretch>
            <a:fillRect/>
          </a:stretch>
        </p:blipFill>
        <p:spPr>
          <a:xfrm>
            <a:off x="2514600" y="4419600"/>
            <a:ext cx="635000" cy="635000"/>
          </a:xfrm>
          <a:prstGeom prst="rect">
            <a:avLst/>
          </a:prstGeom>
        </p:spPr>
      </p:pic>
      <p:sp>
        <p:nvSpPr>
          <p:cNvPr id="25" name="TextBox 24"/>
          <p:cNvSpPr txBox="1"/>
          <p:nvPr/>
        </p:nvSpPr>
        <p:spPr>
          <a:xfrm>
            <a:off x="6629400" y="2057400"/>
            <a:ext cx="1454244" cy="646331"/>
          </a:xfrm>
          <a:prstGeom prst="rect">
            <a:avLst/>
          </a:prstGeom>
          <a:noFill/>
        </p:spPr>
        <p:txBody>
          <a:bodyPr wrap="none" rtlCol="0">
            <a:spAutoFit/>
          </a:bodyPr>
          <a:lstStyle/>
          <a:p>
            <a:r>
              <a:rPr lang="en-US" dirty="0" smtClean="0"/>
              <a:t>H2B-mCherry</a:t>
            </a:r>
          </a:p>
          <a:p>
            <a:r>
              <a:rPr lang="en-US" dirty="0"/>
              <a:t>s</a:t>
            </a:r>
            <a:r>
              <a:rPr lang="en-US" dirty="0" smtClean="0"/>
              <a:t>ingle plane</a:t>
            </a:r>
            <a:endParaRPr lang="en-US" dirty="0"/>
          </a:p>
        </p:txBody>
      </p:sp>
      <p:sp>
        <p:nvSpPr>
          <p:cNvPr id="26" name="TextBox 25"/>
          <p:cNvSpPr txBox="1"/>
          <p:nvPr/>
        </p:nvSpPr>
        <p:spPr>
          <a:xfrm>
            <a:off x="6629400" y="4355068"/>
            <a:ext cx="1671664" cy="369332"/>
          </a:xfrm>
          <a:prstGeom prst="rect">
            <a:avLst/>
          </a:prstGeom>
          <a:noFill/>
        </p:spPr>
        <p:txBody>
          <a:bodyPr wrap="none" rtlCol="0">
            <a:spAutoFit/>
          </a:bodyPr>
          <a:lstStyle/>
          <a:p>
            <a:r>
              <a:rPr lang="en-US" dirty="0" smtClean="0"/>
              <a:t>Find mitotic cell</a:t>
            </a:r>
            <a:endParaRPr lang="en-US"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1" y="2032000"/>
            <a:ext cx="838199"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a:t>
            </a:r>
            <a:r>
              <a:rPr lang="en-US" sz="2000" dirty="0" smtClean="0"/>
              <a:t>)</a:t>
            </a:r>
            <a:endParaRPr lang="en-US" sz="2000" dirty="0" smtClean="0"/>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533400" y="5906869"/>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410200" y="2053616"/>
            <a:ext cx="3067676" cy="3356584"/>
          </a:xfrm>
          <a:prstGeom prst="rect">
            <a:avLst/>
          </a:prstGeom>
        </p:spPr>
      </p:pic>
      <p:sp>
        <p:nvSpPr>
          <p:cNvPr id="3" name="TextBox 2"/>
          <p:cNvSpPr txBox="1"/>
          <p:nvPr/>
        </p:nvSpPr>
        <p:spPr>
          <a:xfrm>
            <a:off x="6118104" y="1085671"/>
            <a:ext cx="3056095" cy="1200329"/>
          </a:xfrm>
          <a:prstGeom prst="rect">
            <a:avLst/>
          </a:prstGeom>
          <a:noFill/>
        </p:spPr>
        <p:txBody>
          <a:bodyPr wrap="none" rtlCol="0">
            <a:spAutoFit/>
          </a:bodyPr>
          <a:lstStyle/>
          <a:p>
            <a:r>
              <a:rPr lang="en-US" dirty="0" smtClean="0"/>
              <a:t>Custom written visual basic </a:t>
            </a:r>
          </a:p>
          <a:p>
            <a:r>
              <a:rPr lang="en-US" dirty="0" smtClean="0"/>
              <a:t>“Pipeline constructor” </a:t>
            </a:r>
            <a:r>
              <a:rPr lang="en-US" dirty="0"/>
              <a:t>[1]</a:t>
            </a:r>
            <a:endParaRPr lang="en-US" dirty="0" smtClean="0"/>
          </a:p>
          <a:p>
            <a:r>
              <a:rPr lang="en-US" dirty="0" smtClean="0"/>
              <a:t>(</a:t>
            </a:r>
            <a:r>
              <a:rPr lang="en-US" b="1" dirty="0" smtClean="0"/>
              <a:t>Antonio </a:t>
            </a:r>
            <a:r>
              <a:rPr lang="en-US" b="1" dirty="0" err="1" smtClean="0"/>
              <a:t>Politi</a:t>
            </a:r>
            <a:r>
              <a:rPr lang="en-US" dirty="0" smtClean="0"/>
              <a:t>, Jan </a:t>
            </a:r>
            <a:r>
              <a:rPr lang="en-US" dirty="0" err="1" smtClean="0"/>
              <a:t>Ellenberg</a:t>
            </a:r>
            <a:r>
              <a:rPr lang="en-US" dirty="0" smtClean="0"/>
              <a:t>)</a:t>
            </a:r>
          </a:p>
          <a:p>
            <a:r>
              <a:rPr lang="en-US" dirty="0" smtClean="0"/>
              <a:t> </a:t>
            </a:r>
            <a:endParaRPr lang="en-US" dirty="0"/>
          </a:p>
        </p:txBody>
      </p:sp>
      <p:cxnSp>
        <p:nvCxnSpPr>
          <p:cNvPr id="8" name="Straight Arrow Connector 7"/>
          <p:cNvCxnSpPr/>
          <p:nvPr/>
        </p:nvCxnSpPr>
        <p:spPr>
          <a:xfrm>
            <a:off x="4267200" y="1447800"/>
            <a:ext cx="9906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651017"/>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4038600" y="5602069"/>
            <a:ext cx="5486400" cy="646331"/>
          </a:xfrm>
          <a:prstGeom prst="rect">
            <a:avLst/>
          </a:prstGeom>
        </p:spPr>
        <p:txBody>
          <a:bodyPr wrap="square">
            <a:spAutoFit/>
          </a:bodyPr>
          <a:lstStyle/>
          <a:p>
            <a:r>
              <a:rPr lang="en-US" dirty="0" smtClean="0"/>
              <a:t>Hundreds of experiments fully automated over </a:t>
            </a:r>
            <a:r>
              <a:rPr lang="en-US" dirty="0" smtClean="0"/>
              <a:t>night</a:t>
            </a:r>
          </a:p>
          <a:p>
            <a:r>
              <a:rPr lang="en-US" b="1" dirty="0" err="1" smtClean="0"/>
              <a:t>Aliaksandr</a:t>
            </a:r>
            <a:r>
              <a:rPr lang="en-US" b="1" dirty="0" smtClean="0"/>
              <a:t> </a:t>
            </a:r>
            <a:r>
              <a:rPr lang="en-US" b="1" dirty="0" err="1" smtClean="0"/>
              <a:t>Halavatyi</a:t>
            </a:r>
            <a:r>
              <a:rPr lang="en-US" b="1" dirty="0" smtClean="0"/>
              <a:t> </a:t>
            </a:r>
            <a:r>
              <a:rPr lang="en-US" dirty="0" smtClean="0"/>
              <a:t>(EMBL Heidelberg)</a:t>
            </a:r>
            <a:endParaRPr lang="en-US" dirty="0"/>
          </a:p>
        </p:txBody>
      </p:sp>
      <p:pic>
        <p:nvPicPr>
          <p:cNvPr id="12" name="Picture 11"/>
          <p:cNvPicPr>
            <a:picLocks noChangeAspect="1"/>
          </p:cNvPicPr>
          <p:nvPr/>
        </p:nvPicPr>
        <p:blipFill>
          <a:blip r:embed="rId3"/>
          <a:stretch>
            <a:fillRect/>
          </a:stretch>
        </p:blipFill>
        <p:spPr>
          <a:xfrm>
            <a:off x="228600" y="2207736"/>
            <a:ext cx="787400" cy="787400"/>
          </a:xfrm>
          <a:prstGeom prst="rect">
            <a:avLst/>
          </a:prstGeom>
        </p:spPr>
      </p:pic>
      <p:pic>
        <p:nvPicPr>
          <p:cNvPr id="13" name="Picture 12"/>
          <p:cNvPicPr>
            <a:picLocks noChangeAspect="1"/>
          </p:cNvPicPr>
          <p:nvPr/>
        </p:nvPicPr>
        <p:blipFill>
          <a:blip r:embed="rId4"/>
          <a:stretch>
            <a:fillRect/>
          </a:stretch>
        </p:blipFill>
        <p:spPr>
          <a:xfrm>
            <a:off x="304800" y="4112736"/>
            <a:ext cx="635000" cy="635000"/>
          </a:xfrm>
          <a:prstGeom prst="rect">
            <a:avLst/>
          </a:prstGeom>
        </p:spPr>
      </p:pic>
      <p:sp>
        <p:nvSpPr>
          <p:cNvPr id="10" name="TextBox 9"/>
          <p:cNvSpPr txBox="1"/>
          <p:nvPr/>
        </p:nvSpPr>
        <p:spPr>
          <a:xfrm>
            <a:off x="129892" y="15473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3878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7477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29951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7571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3716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9906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112938" y="44535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 y="6324600"/>
            <a:ext cx="8305800" cy="523220"/>
          </a:xfrm>
          <a:prstGeom prst="rect">
            <a:avLst/>
          </a:prstGeom>
        </p:spPr>
        <p:txBody>
          <a:bodyPr wrap="square">
            <a:spAutoFit/>
          </a:bodyPr>
          <a:lstStyle/>
          <a:p>
            <a:r>
              <a:rPr lang="en-US" sz="1400" dirty="0" smtClean="0"/>
              <a:t>Tischer et al., Adaptive Feedback Microscopy (2014) Methods in Cell Biology </a:t>
            </a:r>
          </a:p>
          <a:p>
            <a:r>
              <a:rPr lang="en-US" sz="1400" dirty="0" err="1" smtClean="0"/>
              <a:t>Halavatyi</a:t>
            </a:r>
            <a:r>
              <a:rPr lang="en-US" sz="1400" dirty="0" smtClean="0"/>
              <a:t> et al., High-throughput Microscopy (2016) GIT Imaging and Microscopy</a:t>
            </a:r>
            <a:endParaRPr lang="en-US" sz="1400"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FCCS Microscopy</a:t>
            </a:r>
            <a:endParaRPr lang="en-US" sz="3100" dirty="0">
              <a:solidFill>
                <a:srgbClr val="00B050"/>
              </a:solidFill>
            </a:endParaRPr>
          </a:p>
        </p:txBody>
      </p:sp>
    </p:spTree>
    <p:extLst>
      <p:ext uri="{BB962C8B-B14F-4D97-AF65-F5344CB8AC3E}">
        <p14:creationId xmlns:p14="http://schemas.microsoft.com/office/powerpoint/2010/main" val="22099879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r>
              <a:rPr lang="en-US" sz="4000" dirty="0" smtClean="0"/>
              <a:t>Need for Automated Immersion System</a:t>
            </a:r>
            <a:endParaRPr lang="en-US" sz="4000" dirty="0"/>
          </a:p>
        </p:txBody>
      </p:sp>
      <p:sp>
        <p:nvSpPr>
          <p:cNvPr id="3" name="Content Placeholder 2"/>
          <p:cNvSpPr>
            <a:spLocks noGrp="1"/>
          </p:cNvSpPr>
          <p:nvPr>
            <p:ph idx="1"/>
          </p:nvPr>
        </p:nvSpPr>
        <p:spPr>
          <a:xfrm>
            <a:off x="914400" y="1447801"/>
            <a:ext cx="7467600" cy="533399"/>
          </a:xfrm>
        </p:spPr>
        <p:txBody>
          <a:bodyPr>
            <a:normAutofit fontScale="85000" lnSpcReduction="10000"/>
          </a:bodyPr>
          <a:lstStyle/>
          <a:p>
            <a:pPr marL="0" indent="0">
              <a:buNone/>
            </a:pPr>
            <a:r>
              <a:rPr lang="en-US" dirty="0" smtClean="0"/>
              <a:t>FRAP and FCS  =&gt; high NA =&gt; Immersion Lenses</a:t>
            </a:r>
            <a:endParaRPr lang="en-US" dirty="0"/>
          </a:p>
        </p:txBody>
      </p:sp>
      <p:grpSp>
        <p:nvGrpSpPr>
          <p:cNvPr id="5" name="Group 4"/>
          <p:cNvGrpSpPr/>
          <p:nvPr/>
        </p:nvGrpSpPr>
        <p:grpSpPr>
          <a:xfrm>
            <a:off x="590550" y="28956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35052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6388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6388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24384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876800"/>
            <a:ext cx="3728079" cy="369332"/>
          </a:xfrm>
          <a:prstGeom prst="rect">
            <a:avLst/>
          </a:prstGeom>
          <a:noFill/>
        </p:spPr>
        <p:txBody>
          <a:bodyPr wrap="none" rtlCol="0">
            <a:spAutoFit/>
          </a:bodyPr>
          <a:lstStyle/>
          <a:p>
            <a:r>
              <a:rPr lang="en-US" dirty="0" smtClean="0"/>
              <a:t>Automated immersion (oil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9200" y="1288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130706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28647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43386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38748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28987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17295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17740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37823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39272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25294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17834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17740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39224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752600" y="5887998"/>
            <a:ext cx="7010400" cy="646331"/>
          </a:xfrm>
          <a:prstGeom prst="rect">
            <a:avLst/>
          </a:prstGeom>
          <a:noFill/>
        </p:spPr>
        <p:txBody>
          <a:bodyPr wrap="square" rtlCol="0">
            <a:spAutoFit/>
          </a:bodyPr>
          <a:lstStyle/>
          <a:p>
            <a:pPr marL="285750" indent="-285750">
              <a:buFont typeface="Arial"/>
              <a:buChar char="•"/>
            </a:pPr>
            <a:r>
              <a:rPr lang="en-US" dirty="0" smtClean="0"/>
              <a:t>Around 30 microscope systems</a:t>
            </a:r>
          </a:p>
          <a:p>
            <a:pPr marL="285750" indent="-285750">
              <a:buFont typeface="Arial"/>
              <a:buChar char="•"/>
            </a:pPr>
            <a:r>
              <a:rPr lang="en-US" dirty="0" smtClean="0"/>
              <a:t>Since 1998 serving EMBL scientists and international visitors</a:t>
            </a:r>
            <a:endParaRPr lang="en-US" dirty="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916489" y="550306"/>
            <a:ext cx="3826138" cy="5570757"/>
          </a:xfrm>
          <a:prstGeom prst="rect">
            <a:avLst/>
          </a:prstGeom>
          <a:noFill/>
        </p:spPr>
        <p:txBody>
          <a:bodyPr wrap="none" rtlCol="0">
            <a:spAutoFit/>
          </a:bodyPr>
          <a:lstStyle/>
          <a:p>
            <a:r>
              <a:rPr lang="en-US" dirty="0" smtClean="0">
                <a:solidFill>
                  <a:schemeClr val="accent3"/>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Aliaksandr</a:t>
            </a:r>
            <a:r>
              <a:rPr lang="en-US" sz="1600" dirty="0" smtClean="0">
                <a:solidFill>
                  <a:schemeClr val="bg1"/>
                </a:solidFill>
              </a:rPr>
              <a:t> </a:t>
            </a:r>
            <a:r>
              <a:rPr lang="en-US" sz="1600" dirty="0" err="1" smtClean="0">
                <a:solidFill>
                  <a:schemeClr val="bg1"/>
                </a:solidFill>
              </a:rPr>
              <a:t>Halavatyi</a:t>
            </a:r>
            <a:endParaRPr lang="en-US" sz="1600" dirty="0" smtClean="0">
              <a:solidFill>
                <a:schemeClr val="bg1"/>
              </a:solidFill>
            </a:endParaRPr>
          </a:p>
          <a:p>
            <a:pPr marL="285750" indent="-285750">
              <a:buFontTx/>
              <a:buChar char="-"/>
            </a:pPr>
            <a:r>
              <a:rPr lang="en-US" sz="1600" dirty="0" smtClean="0">
                <a:solidFill>
                  <a:schemeClr val="bg1"/>
                </a:solidFill>
              </a:rPr>
              <a:t>Tobias </a:t>
            </a:r>
            <a:r>
              <a:rPr lang="en-US" sz="1600" dirty="0" err="1" smtClean="0">
                <a:solidFill>
                  <a:schemeClr val="bg1"/>
                </a:solidFill>
              </a:rPr>
              <a:t>Rassse</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r>
              <a:rPr lang="en-US" sz="1600" dirty="0" smtClean="0">
                <a:solidFill>
                  <a:schemeClr val="bg1"/>
                </a:solidFill>
              </a:rPr>
              <a:t>Rainer </a:t>
            </a:r>
            <a:r>
              <a:rPr lang="en-US" sz="1600" dirty="0" err="1" smtClean="0">
                <a:solidFill>
                  <a:schemeClr val="bg1"/>
                </a:solidFill>
              </a:rPr>
              <a:t>Pepperkok</a:t>
            </a:r>
            <a:endParaRPr lang="en-US" sz="1600" dirty="0" smtClean="0">
              <a:solidFill>
                <a:schemeClr val="bg1"/>
              </a:solidFill>
            </a:endParaRPr>
          </a:p>
          <a:p>
            <a:endParaRPr lang="en-US" sz="1600" dirty="0">
              <a:solidFill>
                <a:schemeClr val="bg1"/>
              </a:solidFill>
            </a:endParaRPr>
          </a:p>
          <a:p>
            <a:r>
              <a:rPr lang="en-US" sz="1600" dirty="0" err="1" smtClean="0">
                <a:solidFill>
                  <a:schemeClr val="bg1"/>
                </a:solidFill>
              </a:rPr>
              <a:t>Ellenberg</a:t>
            </a:r>
            <a:r>
              <a:rPr lang="en-US" sz="1600" dirty="0" smtClean="0">
                <a:solidFill>
                  <a:schemeClr val="bg1"/>
                </a:solidFill>
              </a:rPr>
              <a:t> Team:</a:t>
            </a:r>
            <a:endParaRPr lang="en-US" sz="1600" dirty="0" smtClean="0">
              <a:solidFill>
                <a:schemeClr val="bg1"/>
              </a:solidFill>
            </a:endParaRPr>
          </a:p>
          <a:p>
            <a:pPr marL="285750" indent="-285750">
              <a:buFontTx/>
              <a:buChar char="-"/>
            </a:pP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endParaRPr lang="en-US" sz="1600" dirty="0">
              <a:solidFill>
                <a:schemeClr val="bg1"/>
              </a:solidFill>
            </a:endParaRPr>
          </a:p>
          <a:p>
            <a:pPr marL="285750" indent="-285750">
              <a:buFontTx/>
              <a:buChar char="-"/>
            </a:pPr>
            <a:r>
              <a:rPr lang="en-US" sz="1600" dirty="0" smtClean="0">
                <a:solidFill>
                  <a:schemeClr val="bg1"/>
                </a:solidFill>
              </a:rPr>
              <a:t>Jan </a:t>
            </a:r>
            <a:r>
              <a:rPr lang="en-US" sz="1600" dirty="0" err="1" smtClean="0">
                <a:solidFill>
                  <a:schemeClr val="bg1"/>
                </a:solidFill>
              </a:rPr>
              <a:t>Ellenberg</a:t>
            </a:r>
            <a:endParaRPr lang="en-US" sz="1600" dirty="0" smtClean="0">
              <a:solidFill>
                <a:schemeClr val="bg1"/>
              </a:solidFill>
            </a:endParaRPr>
          </a:p>
          <a:p>
            <a:pPr marL="285750" indent="-285750">
              <a:buFontTx/>
              <a:buChar char="-"/>
            </a:pPr>
            <a:endParaRPr lang="en-US" sz="1600" dirty="0">
              <a:solidFill>
                <a:schemeClr val="bg1"/>
              </a:solidFill>
            </a:endParaRPr>
          </a:p>
          <a:p>
            <a:pPr marL="285750" indent="-285750">
              <a:buFontTx/>
              <a:buChar char="-"/>
            </a:pPr>
            <a:endParaRPr lang="en-US" sz="1600" dirty="0" smtClean="0">
              <a:solidFill>
                <a:schemeClr val="bg1"/>
              </a:solidFill>
            </a:endParaRPr>
          </a:p>
          <a:p>
            <a:pPr marL="285750" indent="-285750">
              <a:buFontTx/>
              <a:buChar char="-"/>
            </a:pPr>
            <a:endParaRPr lang="en-US" sz="1600" dirty="0">
              <a:solidFill>
                <a:schemeClr val="bg1"/>
              </a:solidFill>
            </a:endParaRPr>
          </a:p>
          <a:p>
            <a:pPr marL="285750" indent="-285750">
              <a:buFontTx/>
              <a:buChar char="-"/>
            </a:pPr>
            <a:endParaRPr lang="en-US" sz="1600" dirty="0" smtClean="0">
              <a:solidFill>
                <a:schemeClr val="bg1"/>
              </a:solidFill>
            </a:endParaRPr>
          </a:p>
          <a:p>
            <a:pPr marL="285750" indent="-285750">
              <a:buFontTx/>
              <a:buChar char="-"/>
            </a:pPr>
            <a:endParaRPr lang="en-US" sz="1600" dirty="0">
              <a:solidFill>
                <a:schemeClr val="bg1"/>
              </a:solidFill>
            </a:endParaRPr>
          </a:p>
          <a:p>
            <a:endParaRPr lang="en-US" sz="1600" dirty="0" smtClean="0">
              <a:solidFill>
                <a:schemeClr val="bg1"/>
              </a:solidFill>
            </a:endParaRPr>
          </a:p>
          <a:p>
            <a:r>
              <a:rPr lang="en-US" dirty="0" smtClean="0">
                <a:solidFill>
                  <a:schemeClr val="bg1"/>
                </a:solidFill>
              </a:rPr>
              <a:t>Zeiss for the invitation to give this talk!</a:t>
            </a:r>
            <a:endParaRPr lang="en-US" dirty="0" smtClean="0">
              <a:solidFill>
                <a:schemeClr val="bg1"/>
              </a:solidFill>
            </a:endParaRPr>
          </a:p>
          <a:p>
            <a:endParaRPr lang="en-US" sz="1600" dirty="0">
              <a:solidFill>
                <a:schemeClr val="bg1"/>
              </a:solidFill>
            </a:endParaRPr>
          </a:p>
        </p:txBody>
      </p:sp>
      <p:sp>
        <p:nvSpPr>
          <p:cNvPr id="4" name="TextBox 3"/>
          <p:cNvSpPr txBox="1"/>
          <p:nvPr/>
        </p:nvSpPr>
        <p:spPr>
          <a:xfrm>
            <a:off x="6105917" y="4634552"/>
            <a:ext cx="2051826" cy="738664"/>
          </a:xfrm>
          <a:prstGeom prst="rect">
            <a:avLst/>
          </a:prstGeom>
          <a:noFill/>
        </p:spPr>
        <p:txBody>
          <a:bodyPr wrap="none" rtlCol="0">
            <a:spAutoFit/>
          </a:bodyPr>
          <a:lstStyle/>
          <a:p>
            <a:r>
              <a:rPr lang="en-US" sz="1400" dirty="0" smtClean="0">
                <a:solidFill>
                  <a:schemeClr val="accent3"/>
                </a:solidFill>
              </a:rPr>
              <a:t>Green: actin cytoskeleton</a:t>
            </a:r>
          </a:p>
          <a:p>
            <a:r>
              <a:rPr lang="en-US" sz="1400" dirty="0" smtClean="0">
                <a:solidFill>
                  <a:srgbClr val="FF0000"/>
                </a:solidFill>
              </a:rPr>
              <a:t>Red: nucleus</a:t>
            </a:r>
          </a:p>
          <a:p>
            <a:r>
              <a:rPr lang="en-US" sz="1400" dirty="0" smtClean="0">
                <a:solidFill>
                  <a:schemeClr val="bg1">
                    <a:lumMod val="50000"/>
                  </a:schemeClr>
                </a:solidFill>
              </a:rPr>
              <a:t>Cells treated with PDGF</a:t>
            </a:r>
            <a:endParaRPr lang="en-US" sz="1400" dirty="0">
              <a:solidFill>
                <a:schemeClr val="bg1">
                  <a:lumMod val="50000"/>
                </a:schemeClr>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92080" y="2077638"/>
            <a:ext cx="3724672" cy="3799634"/>
            <a:chOff x="5239816" y="1556792"/>
            <a:chExt cx="3724672" cy="3799634"/>
          </a:xfrm>
        </p:grpSpPr>
        <p:grpSp>
          <p:nvGrpSpPr>
            <p:cNvPr id="3" name="Group 2"/>
            <p:cNvGrpSpPr/>
            <p:nvPr/>
          </p:nvGrpSpPr>
          <p:grpSpPr>
            <a:xfrm>
              <a:off x="5239816" y="1556792"/>
              <a:ext cx="3724672" cy="3799634"/>
              <a:chOff x="3923928" y="1052736"/>
              <a:chExt cx="4876800" cy="4876800"/>
            </a:xfrm>
          </p:grpSpPr>
          <p:pic>
            <p:nvPicPr>
              <p:cNvPr id="17" name="Picture 6"/>
              <p:cNvPicPr>
                <a:picLocks noChangeAspect="1" noChangeArrowheads="1"/>
              </p:cNvPicPr>
              <p:nvPr/>
            </p:nvPicPr>
            <p:blipFill>
              <a:blip r:embed="rId3" cstate="print"/>
              <a:srcRect/>
              <a:stretch>
                <a:fillRect/>
              </a:stretch>
            </p:blipFill>
            <p:spPr bwMode="auto">
              <a:xfrm>
                <a:off x="3923928" y="1052736"/>
                <a:ext cx="4876800" cy="4876800"/>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2210918940"/>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6084168" y="1340768"/>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4217821" cy="338554"/>
          </a:xfrm>
          <a:prstGeom prst="rect">
            <a:avLst/>
          </a:prstGeom>
          <a:noFill/>
        </p:spPr>
        <p:txBody>
          <a:bodyPr wrap="none" rtlCol="0">
            <a:spAutoFit/>
          </a:bodyPr>
          <a:lstStyle/>
          <a:p>
            <a:r>
              <a:rPr lang="en-US" sz="1600" dirty="0" err="1" smtClean="0">
                <a:solidFill>
                  <a:srgbClr val="FFFFFF"/>
                </a:solidFill>
              </a:rPr>
              <a:t>Malte</a:t>
            </a:r>
            <a:r>
              <a:rPr lang="en-US" sz="1600" dirty="0" smtClean="0">
                <a:solidFill>
                  <a:srgbClr val="FFFFFF"/>
                </a:solidFill>
              </a:rPr>
              <a:t> </a:t>
            </a:r>
            <a:r>
              <a:rPr lang="en-US" sz="1600" dirty="0" err="1" smtClean="0">
                <a:solidFill>
                  <a:srgbClr val="FFFFFF"/>
                </a:solidFill>
              </a:rPr>
              <a:t>Wachsmuth</a:t>
            </a:r>
            <a:r>
              <a:rPr lang="en-US" sz="1600" dirty="0" smtClean="0">
                <a:solidFill>
                  <a:srgbClr val="FFFFFF"/>
                </a:solidFill>
              </a:rPr>
              <a:t>, </a:t>
            </a:r>
            <a:r>
              <a:rPr lang="en-US" sz="1600" dirty="0" err="1" smtClean="0">
                <a:solidFill>
                  <a:srgbClr val="FFFFFF"/>
                </a:solidFill>
              </a:rPr>
              <a:t>Ellenberg</a:t>
            </a:r>
            <a:r>
              <a:rPr lang="en-US" sz="1600" dirty="0" smtClean="0">
                <a:solidFill>
                  <a:srgbClr val="FFFFFF"/>
                </a:solidFill>
              </a:rPr>
              <a:t> Lab, EMBL HD</a:t>
            </a:r>
            <a:endParaRPr lang="en-US" sz="1600" dirty="0">
              <a:solidFill>
                <a:srgbClr val="FFFFFF"/>
              </a:solidFill>
            </a:endParaRPr>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solidFill>
              <a:srgbClr val="000000"/>
            </a:solid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
        <p:nvSpPr>
          <p:cNvPr id="18" name="TextBox 17"/>
          <p:cNvSpPr txBox="1"/>
          <p:nvPr/>
        </p:nvSpPr>
        <p:spPr>
          <a:xfrm>
            <a:off x="6415088" y="6167735"/>
            <a:ext cx="1281112" cy="461665"/>
          </a:xfrm>
          <a:prstGeom prst="rect">
            <a:avLst/>
          </a:prstGeom>
          <a:noFill/>
        </p:spPr>
        <p:txBody>
          <a:bodyPr wrap="square" rtlCol="0">
            <a:spAutoFit/>
          </a:bodyPr>
          <a:lstStyle/>
          <a:p>
            <a:r>
              <a:rPr lang="en-US" sz="2400" dirty="0" smtClean="0"/>
              <a:t>This talk</a:t>
            </a:r>
            <a:endParaRPr lang="en-US" sz="2400" dirty="0"/>
          </a:p>
        </p:txBody>
      </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fontScale="90000"/>
          </a:bodyPr>
          <a:lstStyle/>
          <a:p>
            <a:r>
              <a:rPr lang="en-US" dirty="0" smtClean="0"/>
              <a:t>A ‘typical’ HT-microscopy experiment</a:t>
            </a:r>
            <a:endParaRPr lang="en-US" dirty="0"/>
          </a:p>
        </p:txBody>
      </p:sp>
      <p:sp>
        <p:nvSpPr>
          <p:cNvPr id="4" name="TextBox 3"/>
          <p:cNvSpPr txBox="1"/>
          <p:nvPr/>
        </p:nvSpPr>
        <p:spPr>
          <a:xfrm>
            <a:off x="609600" y="1233269"/>
            <a:ext cx="1869585" cy="646331"/>
          </a:xfrm>
          <a:prstGeom prst="rect">
            <a:avLst/>
          </a:prstGeom>
          <a:noFill/>
        </p:spPr>
        <p:txBody>
          <a:bodyPr wrap="none" rtlCol="0">
            <a:spAutoFit/>
          </a:bodyPr>
          <a:lstStyle/>
          <a:p>
            <a:r>
              <a:rPr lang="en-US" dirty="0" smtClean="0"/>
              <a:t>Biological </a:t>
            </a:r>
            <a:r>
              <a:rPr lang="en-US" dirty="0"/>
              <a:t>process</a:t>
            </a:r>
          </a:p>
          <a:p>
            <a:r>
              <a:rPr lang="en-US" dirty="0" smtClean="0"/>
              <a:t>Fi</a:t>
            </a:r>
            <a:r>
              <a:rPr lang="en-US" dirty="0" smtClean="0"/>
              <a:t>nd </a:t>
            </a:r>
            <a:r>
              <a:rPr lang="en-US" dirty="0" smtClean="0"/>
              <a:t>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672253" cy="369332"/>
          </a:xfrm>
          <a:prstGeom prst="rect">
            <a:avLst/>
          </a:prstGeom>
          <a:noFill/>
        </p:spPr>
        <p:txBody>
          <a:bodyPr wrap="none" rtlCol="0">
            <a:spAutoFit/>
          </a:bodyPr>
          <a:lstStyle/>
          <a:p>
            <a:r>
              <a:rPr lang="en-US" dirty="0" smtClean="0"/>
              <a:t>Few “hit”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dirty="0" smtClean="0"/>
              <a:t>Microscope system considerations</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 name="TextBox 5"/>
          <p:cNvSpPr txBox="1"/>
          <p:nvPr/>
        </p:nvSpPr>
        <p:spPr>
          <a:xfrm>
            <a:off x="27488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6096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sp>
        <p:nvSpPr>
          <p:cNvPr id="16" name="TextBox 15"/>
          <p:cNvSpPr txBox="1"/>
          <p:nvPr/>
        </p:nvSpPr>
        <p:spPr>
          <a:xfrm>
            <a:off x="6477000" y="2438400"/>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sp>
        <p:nvSpPr>
          <p:cNvPr id="18" name="TextBox 17"/>
          <p:cNvSpPr txBox="1"/>
          <p:nvPr/>
        </p:nvSpPr>
        <p:spPr>
          <a:xfrm>
            <a:off x="783569" y="44590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grpSp>
        <p:nvGrpSpPr>
          <p:cNvPr id="36" name="Group 35"/>
          <p:cNvGrpSpPr/>
          <p:nvPr/>
        </p:nvGrpSpPr>
        <p:grpSpPr>
          <a:xfrm>
            <a:off x="19812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9727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66251" y="1828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sp>
        <p:nvSpPr>
          <p:cNvPr id="44" name="TextBox 43"/>
          <p:cNvSpPr txBox="1"/>
          <p:nvPr/>
        </p:nvSpPr>
        <p:spPr>
          <a:xfrm>
            <a:off x="2612369" y="51448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2155169" y="46069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612369" y="4495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2219298" y="52442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05000" y="2717800"/>
            <a:ext cx="863600" cy="863600"/>
          </a:xfrm>
          <a:prstGeom prst="rect">
            <a:avLst/>
          </a:prstGeom>
        </p:spPr>
      </p:pic>
      <p:pic>
        <p:nvPicPr>
          <p:cNvPr id="57" name="Picture 56"/>
          <p:cNvPicPr>
            <a:picLocks noChangeAspect="1"/>
          </p:cNvPicPr>
          <p:nvPr/>
        </p:nvPicPr>
        <p:blipFill>
          <a:blip r:embed="rId2">
            <a:alphaModFix amt="59000"/>
          </a:blip>
          <a:stretch>
            <a:fillRect/>
          </a:stretch>
        </p:blipFill>
        <p:spPr>
          <a:xfrm>
            <a:off x="5715000" y="2743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6781800" y="5334000"/>
            <a:ext cx="1016000" cy="1016000"/>
          </a:xfrm>
          <a:prstGeom prst="rect">
            <a:avLst/>
          </a:prstGeom>
        </p:spPr>
      </p:pic>
      <p:sp>
        <p:nvSpPr>
          <p:cNvPr id="59" name="TextBox 58"/>
          <p:cNvSpPr txBox="1"/>
          <p:nvPr/>
        </p:nvSpPr>
        <p:spPr>
          <a:xfrm>
            <a:off x="762000" y="5257800"/>
            <a:ext cx="1240769" cy="369332"/>
          </a:xfrm>
          <a:prstGeom prst="rect">
            <a:avLst/>
          </a:prstGeom>
          <a:noFill/>
        </p:spPr>
        <p:txBody>
          <a:bodyPr wrap="none" rtlCol="0">
            <a:spAutoFit/>
          </a:bodyPr>
          <a:lstStyle/>
          <a:p>
            <a:r>
              <a:rPr lang="en-US" b="1" dirty="0" smtClean="0"/>
              <a:t>Crosstalk?!</a:t>
            </a:r>
            <a:endParaRPr lang="en-US" b="1"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pic>
        <p:nvPicPr>
          <p:cNvPr id="3" name="Picture 2"/>
          <p:cNvPicPr>
            <a:picLocks noChangeAspect="1"/>
          </p:cNvPicPr>
          <p:nvPr/>
        </p:nvPicPr>
        <p:blipFill>
          <a:blip r:embed="rId3"/>
          <a:stretch>
            <a:fillRect/>
          </a:stretch>
        </p:blipFill>
        <p:spPr>
          <a:xfrm>
            <a:off x="1270000" y="2133600"/>
            <a:ext cx="406400" cy="406400"/>
          </a:xfrm>
          <a:prstGeom prst="rect">
            <a:avLst/>
          </a:prstGeom>
        </p:spPr>
      </p:pic>
      <p:pic>
        <p:nvPicPr>
          <p:cNvPr id="4" name="Picture 3"/>
          <p:cNvPicPr>
            <a:picLocks noChangeAspect="1"/>
          </p:cNvPicPr>
          <p:nvPr/>
        </p:nvPicPr>
        <p:blipFill>
          <a:blip r:embed="rId4"/>
          <a:stretch>
            <a:fillRect/>
          </a:stretch>
        </p:blipFill>
        <p:spPr>
          <a:xfrm>
            <a:off x="2082800" y="1371600"/>
            <a:ext cx="431800" cy="431800"/>
          </a:xfrm>
          <a:prstGeom prst="rect">
            <a:avLst/>
          </a:prstGeom>
        </p:spPr>
      </p:pic>
      <p:pic>
        <p:nvPicPr>
          <p:cNvPr id="45" name="Picture 44"/>
          <p:cNvPicPr>
            <a:picLocks noChangeAspect="1"/>
          </p:cNvPicPr>
          <p:nvPr/>
        </p:nvPicPr>
        <p:blipFill>
          <a:blip r:embed="rId4"/>
          <a:stretch>
            <a:fillRect/>
          </a:stretch>
        </p:blipFill>
        <p:spPr>
          <a:xfrm>
            <a:off x="5943600" y="1371600"/>
            <a:ext cx="431800" cy="431800"/>
          </a:xfrm>
          <a:prstGeom prst="rect">
            <a:avLst/>
          </a:prstGeom>
        </p:spPr>
      </p:pic>
      <p:cxnSp>
        <p:nvCxnSpPr>
          <p:cNvPr id="61" name="Straight Connector 60"/>
          <p:cNvCxnSpPr/>
          <p:nvPr/>
        </p:nvCxnSpPr>
        <p:spPr>
          <a:xfrm>
            <a:off x="60198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a:off x="1545569" y="4572000"/>
            <a:ext cx="457200" cy="457200"/>
          </a:xfrm>
          <a:prstGeom prst="rect">
            <a:avLst/>
          </a:prstGeom>
        </p:spPr>
      </p:pic>
      <p:pic>
        <p:nvPicPr>
          <p:cNvPr id="62" name="Picture 61"/>
          <p:cNvPicPr>
            <a:picLocks noChangeAspect="1"/>
          </p:cNvPicPr>
          <p:nvPr/>
        </p:nvPicPr>
        <p:blipFill>
          <a:blip r:embed="rId4"/>
          <a:stretch>
            <a:fillRect/>
          </a:stretch>
        </p:blipFill>
        <p:spPr>
          <a:xfrm>
            <a:off x="2104369" y="4038600"/>
            <a:ext cx="431800" cy="431800"/>
          </a:xfrm>
          <a:prstGeom prst="rect">
            <a:avLst/>
          </a:prstGeom>
        </p:spPr>
      </p:pic>
      <p:sp>
        <p:nvSpPr>
          <p:cNvPr id="63" name="TextBox 62"/>
          <p:cNvSpPr txBox="1"/>
          <p:nvPr/>
        </p:nvSpPr>
        <p:spPr>
          <a:xfrm>
            <a:off x="45720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334000" y="1941731"/>
            <a:ext cx="457200" cy="457200"/>
          </a:xfrm>
          <a:prstGeom prst="rect">
            <a:avLst/>
          </a:prstGeom>
        </p:spPr>
      </p:pic>
      <p:pic>
        <p:nvPicPr>
          <p:cNvPr id="67" name="Picture 66"/>
          <p:cNvPicPr>
            <a:picLocks noChangeAspect="1"/>
          </p:cNvPicPr>
          <p:nvPr/>
        </p:nvPicPr>
        <p:blipFill>
          <a:blip r:embed="rId2">
            <a:alphaModFix amt="59000"/>
          </a:blip>
          <a:stretch>
            <a:fillRect/>
          </a:stretch>
        </p:blipFill>
        <p:spPr>
          <a:xfrm>
            <a:off x="6705600" y="45466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15000" y="5257800"/>
            <a:ext cx="1016000" cy="1016000"/>
          </a:xfrm>
          <a:prstGeom prst="rect">
            <a:avLst/>
          </a:prstGeom>
        </p:spPr>
      </p:pic>
      <p:sp>
        <p:nvSpPr>
          <p:cNvPr id="69" name="TextBox 68"/>
          <p:cNvSpPr txBox="1"/>
          <p:nvPr/>
        </p:nvSpPr>
        <p:spPr>
          <a:xfrm>
            <a:off x="5257800" y="4013200"/>
            <a:ext cx="2797987" cy="1200329"/>
          </a:xfrm>
          <a:prstGeom prst="rect">
            <a:avLst/>
          </a:prstGeom>
          <a:noFill/>
        </p:spPr>
        <p:txBody>
          <a:bodyPr wrap="none" rtlCol="0">
            <a:spAutoFit/>
          </a:bodyPr>
          <a:lstStyle/>
          <a:p>
            <a:r>
              <a:rPr lang="en-US" dirty="0" smtClean="0">
                <a:solidFill>
                  <a:srgbClr val="000000"/>
                </a:solidFill>
              </a:rPr>
              <a:t>Simultaneous imaging using</a:t>
            </a:r>
            <a:br>
              <a:rPr lang="en-US" dirty="0" smtClean="0">
                <a:solidFill>
                  <a:srgbClr val="000000"/>
                </a:solidFill>
              </a:rPr>
            </a:br>
            <a:r>
              <a:rPr lang="en-US" dirty="0" smtClean="0">
                <a:solidFill>
                  <a:srgbClr val="000000"/>
                </a:solidFill>
              </a:rPr>
              <a:t>multi-camera solutions….</a:t>
            </a:r>
          </a:p>
          <a:p>
            <a:endParaRPr lang="en-US" dirty="0" smtClean="0">
              <a:solidFill>
                <a:srgbClr val="000000"/>
              </a:solidFill>
            </a:endParaRPr>
          </a:p>
          <a:p>
            <a:r>
              <a:rPr lang="en-US" dirty="0" smtClean="0">
                <a:solidFill>
                  <a:srgbClr val="000000"/>
                </a:solidFill>
              </a:rPr>
              <a:t>$$</a:t>
            </a:r>
            <a:endParaRPr lang="en-US" dirty="0" smtClean="0">
              <a:solidFill>
                <a:srgbClr val="000000"/>
              </a:solidFill>
            </a:endParaRPr>
          </a:p>
        </p:txBody>
      </p:sp>
      <p:pic>
        <p:nvPicPr>
          <p:cNvPr id="70" name="Picture 69"/>
          <p:cNvPicPr>
            <a:picLocks noChangeAspect="1"/>
          </p:cNvPicPr>
          <p:nvPr/>
        </p:nvPicPr>
        <p:blipFill>
          <a:blip r:embed="rId2">
            <a:alphaModFix amt="59000"/>
          </a:blip>
          <a:stretch>
            <a:fillRect/>
          </a:stretch>
        </p:blipFill>
        <p:spPr>
          <a:xfrm>
            <a:off x="1879600" y="5537200"/>
            <a:ext cx="1016000" cy="1016000"/>
          </a:xfrm>
          <a:prstGeom prst="rect">
            <a:avLst/>
          </a:prstGeom>
        </p:spPr>
      </p:pic>
      <p:sp>
        <p:nvSpPr>
          <p:cNvPr id="7" name="TextBox 6"/>
          <p:cNvSpPr txBox="1"/>
          <p:nvPr/>
        </p:nvSpPr>
        <p:spPr>
          <a:xfrm>
            <a:off x="2566140" y="2958810"/>
            <a:ext cx="928459" cy="369332"/>
          </a:xfrm>
          <a:prstGeom prst="rect">
            <a:avLst/>
          </a:prstGeom>
          <a:noFill/>
        </p:spPr>
        <p:txBody>
          <a:bodyPr wrap="none" rtlCol="0">
            <a:spAutoFit/>
          </a:bodyPr>
          <a:lstStyle/>
          <a:p>
            <a:r>
              <a:rPr lang="en-US" dirty="0" smtClean="0"/>
              <a:t>~100ms</a:t>
            </a:r>
            <a:endParaRPr lang="en-US" dirty="0"/>
          </a:p>
        </p:txBody>
      </p:sp>
      <p:sp>
        <p:nvSpPr>
          <p:cNvPr id="66" name="TextBox 65"/>
          <p:cNvSpPr txBox="1"/>
          <p:nvPr/>
        </p:nvSpPr>
        <p:spPr>
          <a:xfrm>
            <a:off x="6477000" y="3048000"/>
            <a:ext cx="928459" cy="369332"/>
          </a:xfrm>
          <a:prstGeom prst="rect">
            <a:avLst/>
          </a:prstGeom>
          <a:noFill/>
        </p:spPr>
        <p:txBody>
          <a:bodyPr wrap="none" rtlCol="0">
            <a:spAutoFit/>
          </a:bodyPr>
          <a:lstStyle/>
          <a:p>
            <a:r>
              <a:rPr lang="en-US" dirty="0" smtClean="0"/>
              <a:t>~100ms</a:t>
            </a:r>
            <a:endParaRPr lang="en-US" dirty="0"/>
          </a:p>
        </p:txBody>
      </p:sp>
      <p:sp>
        <p:nvSpPr>
          <p:cNvPr id="71" name="TextBox 70"/>
          <p:cNvSpPr txBox="1"/>
          <p:nvPr/>
        </p:nvSpPr>
        <p:spPr>
          <a:xfrm>
            <a:off x="2667000" y="5867400"/>
            <a:ext cx="928459" cy="369332"/>
          </a:xfrm>
          <a:prstGeom prst="rect">
            <a:avLst/>
          </a:prstGeom>
          <a:noFill/>
        </p:spPr>
        <p:txBody>
          <a:bodyPr wrap="none" rtlCol="0">
            <a:spAutoFit/>
          </a:bodyPr>
          <a:lstStyle/>
          <a:p>
            <a:r>
              <a:rPr lang="en-US" dirty="0" smtClean="0"/>
              <a:t>~100ms</a:t>
            </a:r>
            <a:endParaRPr lang="en-US" dirty="0"/>
          </a:p>
        </p:txBody>
      </p:sp>
      <p:sp>
        <p:nvSpPr>
          <p:cNvPr id="8" name="Rectangle 7"/>
          <p:cNvSpPr/>
          <p:nvPr/>
        </p:nvSpPr>
        <p:spPr>
          <a:xfrm>
            <a:off x="533400" y="1219200"/>
            <a:ext cx="36576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4495800" y="1219200"/>
            <a:ext cx="41148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33400" y="3810000"/>
            <a:ext cx="36576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4958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228600" y="3124200"/>
            <a:ext cx="3842059" cy="3693319"/>
          </a:xfrm>
          <a:prstGeom prst="rect">
            <a:avLst/>
          </a:prstGeom>
          <a:noFill/>
        </p:spPr>
        <p:txBody>
          <a:bodyPr wrap="square" rtlCol="0">
            <a:spAutoFit/>
          </a:bodyPr>
          <a:lstStyle/>
          <a:p>
            <a:r>
              <a:rPr lang="en-US" b="1" dirty="0" smtClean="0"/>
              <a:t>“Software” autofocus</a:t>
            </a:r>
          </a:p>
          <a:p>
            <a:r>
              <a:rPr lang="en-US" dirty="0"/>
              <a:t>M</a:t>
            </a:r>
            <a:r>
              <a:rPr lang="en-US" dirty="0" smtClean="0"/>
              <a:t>ultiple pre-images of the sample </a:t>
            </a:r>
          </a:p>
          <a:p>
            <a:r>
              <a:rPr lang="en-US" dirty="0" smtClean="0"/>
              <a:t>to find best (highest contrast) </a:t>
            </a:r>
            <a:r>
              <a:rPr lang="en-US" dirty="0" smtClean="0"/>
              <a:t>plane</a:t>
            </a:r>
          </a:p>
          <a:p>
            <a:endParaRPr lang="en-US" dirty="0" smtClean="0"/>
          </a:p>
          <a:p>
            <a:r>
              <a:rPr lang="en-US" dirty="0" smtClean="0"/>
              <a:t>Pro:</a:t>
            </a:r>
          </a:p>
          <a:p>
            <a:pPr marL="285750" indent="-285750">
              <a:buFont typeface="Arial"/>
              <a:buChar char="•"/>
            </a:pPr>
            <a:r>
              <a:rPr lang="en-US" dirty="0" smtClean="0"/>
              <a:t>Can deal with samples at different z-positions</a:t>
            </a:r>
            <a:endParaRPr lang="en-US" dirty="0"/>
          </a:p>
          <a:p>
            <a:r>
              <a:rPr lang="en-US" dirty="0" smtClean="0"/>
              <a:t>Con:</a:t>
            </a:r>
            <a:endParaRPr lang="en-US" dirty="0" smtClean="0"/>
          </a:p>
          <a:p>
            <a:pPr marL="285750" indent="-285750">
              <a:buFont typeface="Arial"/>
              <a:buChar char="•"/>
            </a:pPr>
            <a:r>
              <a:rPr lang="en-US" dirty="0"/>
              <a:t>S</a:t>
            </a:r>
            <a:r>
              <a:rPr lang="en-US" dirty="0" smtClean="0"/>
              <a:t>low (&gt;&gt;1s)</a:t>
            </a:r>
          </a:p>
          <a:p>
            <a:pPr marL="285750" indent="-285750">
              <a:buFont typeface="Arial"/>
              <a:buChar char="•"/>
            </a:pPr>
            <a:r>
              <a:rPr lang="en-US" dirty="0"/>
              <a:t>N</a:t>
            </a:r>
            <a:r>
              <a:rPr lang="en-US" dirty="0" smtClean="0"/>
              <a:t>ot good for </a:t>
            </a:r>
            <a:r>
              <a:rPr lang="en-US" dirty="0" smtClean="0"/>
              <a:t>sample</a:t>
            </a:r>
          </a:p>
          <a:p>
            <a:pPr marL="285750" indent="-285750">
              <a:buFont typeface="Arial"/>
              <a:buChar char="•"/>
            </a:pPr>
            <a:r>
              <a:rPr lang="en-US" dirty="0" smtClean="0"/>
              <a:t>Can get confused if objects are in multiple planes</a:t>
            </a:r>
            <a:endParaRPr lang="en-US" dirty="0" smtClean="0"/>
          </a:p>
          <a:p>
            <a:endParaRPr lang="en-US" dirty="0" smtClean="0"/>
          </a:p>
        </p:txBody>
      </p:sp>
      <p:grpSp>
        <p:nvGrpSpPr>
          <p:cNvPr id="5" name="Group 4"/>
          <p:cNvGrpSpPr/>
          <p:nvPr/>
        </p:nvGrpSpPr>
        <p:grpSpPr>
          <a:xfrm>
            <a:off x="685800" y="1752600"/>
            <a:ext cx="2667000" cy="800058"/>
            <a:chOff x="609600" y="2120858"/>
            <a:chExt cx="2667000" cy="800058"/>
          </a:xfrm>
        </p:grpSpPr>
        <p:pic>
          <p:nvPicPr>
            <p:cNvPr id="7" name="Picture 6"/>
            <p:cNvPicPr>
              <a:picLocks noChangeAspect="1"/>
            </p:cNvPicPr>
            <p:nvPr/>
          </p:nvPicPr>
          <p:blipFill>
            <a:blip r:embed="rId2"/>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00600" y="1725038"/>
            <a:ext cx="2667000" cy="800058"/>
            <a:chOff x="5029200" y="2171742"/>
            <a:chExt cx="2667000" cy="800058"/>
          </a:xfrm>
        </p:grpSpPr>
        <p:pic>
          <p:nvPicPr>
            <p:cNvPr id="9" name="Picture 8"/>
            <p:cNvPicPr>
              <a:picLocks noChangeAspect="1"/>
            </p:cNvPicPr>
            <p:nvPr/>
          </p:nvPicPr>
          <p:blipFill>
            <a:blip r:embed="rId2"/>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4419601" y="3594080"/>
            <a:ext cx="4518298" cy="3139321"/>
          </a:xfrm>
          <a:prstGeom prst="rect">
            <a:avLst/>
          </a:prstGeom>
          <a:noFill/>
        </p:spPr>
        <p:txBody>
          <a:bodyPr wrap="square" rtlCol="0">
            <a:spAutoFit/>
          </a:bodyPr>
          <a:lstStyle/>
          <a:p>
            <a:r>
              <a:rPr lang="en-US" b="1" dirty="0" smtClean="0"/>
              <a:t>“Hardware” autofocus</a:t>
            </a:r>
          </a:p>
          <a:p>
            <a:r>
              <a:rPr lang="en-US" dirty="0" smtClean="0"/>
              <a:t>Finds coverslip surface based on </a:t>
            </a:r>
            <a:br>
              <a:rPr lang="en-US" dirty="0" smtClean="0"/>
            </a:br>
            <a:r>
              <a:rPr lang="en-US" dirty="0" smtClean="0"/>
              <a:t>reflection of (far-red) </a:t>
            </a:r>
            <a:r>
              <a:rPr lang="en-US" dirty="0" smtClean="0"/>
              <a:t>light</a:t>
            </a:r>
          </a:p>
          <a:p>
            <a:endParaRPr lang="en-US" dirty="0" smtClean="0"/>
          </a:p>
          <a:p>
            <a:r>
              <a:rPr lang="en-US" dirty="0" smtClean="0"/>
              <a:t>Pro:</a:t>
            </a:r>
            <a:endParaRPr lang="en-US" dirty="0"/>
          </a:p>
          <a:p>
            <a:pPr marL="285750" indent="-285750">
              <a:buFont typeface="Arial"/>
              <a:buChar char="•"/>
            </a:pPr>
            <a:r>
              <a:rPr lang="en-US" dirty="0" smtClean="0"/>
              <a:t>Faster (&lt;1s)</a:t>
            </a:r>
          </a:p>
          <a:p>
            <a:pPr marL="285750" indent="-285750">
              <a:buFont typeface="Arial"/>
              <a:buChar char="•"/>
            </a:pPr>
            <a:r>
              <a:rPr lang="en-US" dirty="0" smtClean="0"/>
              <a:t>Better for </a:t>
            </a:r>
            <a:r>
              <a:rPr lang="en-US" dirty="0" smtClean="0"/>
              <a:t>sample</a:t>
            </a:r>
          </a:p>
          <a:p>
            <a:r>
              <a:rPr lang="en-US" dirty="0" smtClean="0"/>
              <a:t>Con:</a:t>
            </a:r>
            <a:endParaRPr lang="en-US" dirty="0" smtClean="0"/>
          </a:p>
          <a:p>
            <a:pPr marL="285750" indent="-285750">
              <a:buFont typeface="Arial"/>
              <a:buChar char="•"/>
            </a:pPr>
            <a:r>
              <a:rPr lang="en-US" dirty="0" smtClean="0"/>
              <a:t>Requires constant </a:t>
            </a:r>
            <a:r>
              <a:rPr lang="en-US" dirty="0" smtClean="0"/>
              <a:t>sample z-position</a:t>
            </a:r>
            <a:endParaRPr lang="en-US" dirty="0" smtClean="0"/>
          </a:p>
          <a:p>
            <a:pPr marL="285750" indent="-285750">
              <a:buFont typeface="Arial"/>
              <a:buChar char="•"/>
            </a:pPr>
            <a:r>
              <a:rPr lang="en-US" dirty="0" smtClean="0"/>
              <a:t>Requires presence of reflective surface</a:t>
            </a:r>
            <a:endParaRPr lang="en-US" dirty="0" smtClean="0"/>
          </a:p>
          <a:p>
            <a:endParaRPr lang="en-US" dirty="0" smtClean="0"/>
          </a:p>
        </p:txBody>
      </p:sp>
      <p:grpSp>
        <p:nvGrpSpPr>
          <p:cNvPr id="47" name="Group 46"/>
          <p:cNvGrpSpPr/>
          <p:nvPr/>
        </p:nvGrpSpPr>
        <p:grpSpPr>
          <a:xfrm>
            <a:off x="533400" y="1295400"/>
            <a:ext cx="2971800" cy="1524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5410200" y="2525096"/>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6134100" y="2525096"/>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28600" y="1915496"/>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67200" y="1905000"/>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7848600" y="1981200"/>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24800" y="1981200"/>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1973</TotalTime>
  <Words>1805</Words>
  <Application>Microsoft Macintosh PowerPoint</Application>
  <PresentationFormat>On-screen Show (4:3)</PresentationFormat>
  <Paragraphs>471</Paragraphs>
  <Slides>38</Slides>
  <Notes>9</Notes>
  <HiddenSlides>0</HiddenSlides>
  <MMClips>5</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High-throughput and Adaptive Feedback Microscopy</vt:lpstr>
      <vt:lpstr>This ‘tech-talk’ is for…</vt:lpstr>
      <vt:lpstr>PowerPoint Presentation</vt:lpstr>
      <vt:lpstr>PowerPoint Presentation</vt:lpstr>
      <vt:lpstr>A ‘typical’ HT-microscopy experiment</vt:lpstr>
      <vt:lpstr>PowerPoint Presentation</vt:lpstr>
      <vt:lpstr>Microscope system considerations</vt:lpstr>
      <vt:lpstr>Multi-color Imaging Modalities</vt:lpstr>
      <vt:lpstr>Auto-focus modalities</vt:lpstr>
      <vt:lpstr>Environmental control</vt:lpstr>
      <vt:lpstr>Sample mounting</vt:lpstr>
      <vt:lpstr>Multi-well Transmission Imaging</vt:lpstr>
      <vt:lpstr>Assay development considerations</vt:lpstr>
      <vt:lpstr>Autophagosome screen</vt:lpstr>
      <vt:lpstr>Acquisition modalities</vt:lpstr>
      <vt:lpstr>Confocal stacks</vt:lpstr>
      <vt:lpstr>Widefield stack with high NA lens</vt:lpstr>
      <vt:lpstr>Wide-field single plane with low NA lens</vt:lpstr>
      <vt:lpstr>Image analysis, quality control and statistics</vt:lpstr>
      <vt:lpstr>Image analysis,  Visual inspection and Statistics  </vt:lpstr>
      <vt:lpstr>Image analysis,  Visual inspection and Statistics  </vt:lpstr>
      <vt:lpstr>List of interesting genes … and now?</vt:lpstr>
      <vt:lpstr>Intelligent Microscopy Adaptive Feedback Microscopy Smart Microscopy Open Application Development (OAD) [Zeiss]   </vt:lpstr>
      <vt:lpstr>High-resolution Adaptive Feedback Time-lapse Imaging of Mitosis</vt:lpstr>
      <vt:lpstr>PowerPoint Presentation</vt:lpstr>
      <vt:lpstr>PowerPoint Presentation</vt:lpstr>
      <vt:lpstr>PowerPoint Presentation</vt:lpstr>
      <vt:lpstr>PowerPoint Presentation</vt:lpstr>
      <vt:lpstr>Need for Automated Immersion System</vt:lpstr>
      <vt:lpstr>PowerPoint Presentation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235</cp:revision>
  <dcterms:created xsi:type="dcterms:W3CDTF">2006-08-16T00:00:00Z</dcterms:created>
  <dcterms:modified xsi:type="dcterms:W3CDTF">2016-12-02T13:39:34Z</dcterms:modified>
</cp:coreProperties>
</file>